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5"/>
  </p:notesMasterIdLst>
  <p:sldIdLst>
    <p:sldId id="269" r:id="rId2"/>
    <p:sldId id="256" r:id="rId3"/>
    <p:sldId id="259" r:id="rId4"/>
    <p:sldId id="258" r:id="rId5"/>
    <p:sldId id="260" r:id="rId6"/>
    <p:sldId id="261" r:id="rId7"/>
    <p:sldId id="263" r:id="rId8"/>
    <p:sldId id="262" r:id="rId9"/>
    <p:sldId id="264" r:id="rId10"/>
    <p:sldId id="265" r:id="rId11"/>
    <p:sldId id="266" r:id="rId12"/>
    <p:sldId id="267" r:id="rId13"/>
    <p:sldId id="268" r:id="rId14"/>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15134"/>
    <a:srgbClr val="7030A0"/>
    <a:srgbClr val="666666"/>
    <a:srgbClr val="FFF8E8"/>
    <a:srgbClr val="515151"/>
    <a:srgbClr val="CDA500"/>
    <a:srgbClr val="ECB20C"/>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62"/>
    <p:restoredTop sz="93482"/>
  </p:normalViewPr>
  <p:slideViewPr>
    <p:cSldViewPr snapToGrid="0" snapToObjects="1">
      <p:cViewPr varScale="1">
        <p:scale>
          <a:sx n="103" d="100"/>
          <a:sy n="103" d="100"/>
        </p:scale>
        <p:origin x="97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61708A-4EE1-E44F-90A2-8C8CDB52E062}" type="datetimeFigureOut">
              <a:rPr kumimoji="1" lang="zh-TW" altLang="en-US" smtClean="0"/>
              <a:t>2022/4/25</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65FAAF-74ED-0348-9E4C-5D30B225393E}" type="slidenum">
              <a:rPr kumimoji="1" lang="zh-TW" altLang="en-US" smtClean="0"/>
              <a:t>‹#›</a:t>
            </a:fld>
            <a:endParaRPr kumimoji="1" lang="zh-TW" altLang="en-US"/>
          </a:p>
        </p:txBody>
      </p:sp>
    </p:spTree>
    <p:extLst>
      <p:ext uri="{BB962C8B-B14F-4D97-AF65-F5344CB8AC3E}">
        <p14:creationId xmlns:p14="http://schemas.microsoft.com/office/powerpoint/2010/main" val="8899369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4C65FAAF-74ED-0348-9E4C-5D30B225393E}" type="slidenum">
              <a:rPr kumimoji="1" lang="zh-TW" altLang="en-US" smtClean="0"/>
              <a:t>8</a:t>
            </a:fld>
            <a:endParaRPr kumimoji="1" lang="zh-TW" altLang="en-US"/>
          </a:p>
        </p:txBody>
      </p:sp>
    </p:spTree>
    <p:extLst>
      <p:ext uri="{BB962C8B-B14F-4D97-AF65-F5344CB8AC3E}">
        <p14:creationId xmlns:p14="http://schemas.microsoft.com/office/powerpoint/2010/main" val="38570739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9</a:t>
            </a:fld>
            <a:endParaRPr kumimoji="1" lang="zh-TW" altLang="en-US"/>
          </a:p>
        </p:txBody>
      </p:sp>
    </p:spTree>
    <p:extLst>
      <p:ext uri="{BB962C8B-B14F-4D97-AF65-F5344CB8AC3E}">
        <p14:creationId xmlns:p14="http://schemas.microsoft.com/office/powerpoint/2010/main" val="5597557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10</a:t>
            </a:fld>
            <a:endParaRPr kumimoji="1" lang="zh-TW" altLang="en-US"/>
          </a:p>
        </p:txBody>
      </p:sp>
    </p:spTree>
    <p:extLst>
      <p:ext uri="{BB962C8B-B14F-4D97-AF65-F5344CB8AC3E}">
        <p14:creationId xmlns:p14="http://schemas.microsoft.com/office/powerpoint/2010/main" val="28899306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11</a:t>
            </a:fld>
            <a:endParaRPr kumimoji="1" lang="zh-TW" altLang="en-US"/>
          </a:p>
        </p:txBody>
      </p:sp>
    </p:spTree>
    <p:extLst>
      <p:ext uri="{BB962C8B-B14F-4D97-AF65-F5344CB8AC3E}">
        <p14:creationId xmlns:p14="http://schemas.microsoft.com/office/powerpoint/2010/main" val="598232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12</a:t>
            </a:fld>
            <a:endParaRPr kumimoji="1" lang="zh-TW" altLang="en-US"/>
          </a:p>
        </p:txBody>
      </p:sp>
    </p:spTree>
    <p:extLst>
      <p:ext uri="{BB962C8B-B14F-4D97-AF65-F5344CB8AC3E}">
        <p14:creationId xmlns:p14="http://schemas.microsoft.com/office/powerpoint/2010/main" val="3436873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7631124-6809-93B5-30B2-64E736772EB6}"/>
              </a:ext>
            </a:extLst>
          </p:cNvPr>
          <p:cNvSpPr>
            <a:spLocks noGrp="1"/>
          </p:cNvSpPr>
          <p:nvPr>
            <p:ph type="ctrTitle"/>
          </p:nvPr>
        </p:nvSpPr>
        <p:spPr>
          <a:xfrm>
            <a:off x="1524000" y="1122363"/>
            <a:ext cx="9144000" cy="2387600"/>
          </a:xfrm>
        </p:spPr>
        <p:txBody>
          <a:bodyPr anchor="b"/>
          <a:lstStyle>
            <a:lvl1pPr algn="ctr">
              <a:defRPr sz="6000"/>
            </a:lvl1pPr>
          </a:lstStyle>
          <a:p>
            <a:r>
              <a:rPr kumimoji="1" lang="zh-TW" altLang="en-US"/>
              <a:t>按一下以編輯母片標題樣式</a:t>
            </a:r>
          </a:p>
        </p:txBody>
      </p:sp>
      <p:sp>
        <p:nvSpPr>
          <p:cNvPr id="3" name="副標題 2">
            <a:extLst>
              <a:ext uri="{FF2B5EF4-FFF2-40B4-BE49-F238E27FC236}">
                <a16:creationId xmlns:a16="http://schemas.microsoft.com/office/drawing/2014/main" id="{BA705952-D622-8C5B-E652-B916A97551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a:t>按一下以編輯母片子標題樣式</a:t>
            </a:r>
          </a:p>
        </p:txBody>
      </p:sp>
      <p:sp>
        <p:nvSpPr>
          <p:cNvPr id="4" name="日期版面配置區 3">
            <a:extLst>
              <a:ext uri="{FF2B5EF4-FFF2-40B4-BE49-F238E27FC236}">
                <a16:creationId xmlns:a16="http://schemas.microsoft.com/office/drawing/2014/main" id="{6F21C456-A38C-DAF1-8CC6-705ABCD840F9}"/>
              </a:ext>
            </a:extLst>
          </p:cNvPr>
          <p:cNvSpPr>
            <a:spLocks noGrp="1"/>
          </p:cNvSpPr>
          <p:nvPr>
            <p:ph type="dt" sz="half" idx="10"/>
          </p:nvPr>
        </p:nvSpPr>
        <p:spPr/>
        <p:txBody>
          <a:bodyPr/>
          <a:lstStyle/>
          <a:p>
            <a:fld id="{301625BA-6A9D-3D49-AE32-2B575DC6DBE2}"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D02B96B4-06F5-4967-26BC-A806EC3A3CBE}"/>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B7FA40D4-7A78-E662-6F12-98BE44DDF6BF}"/>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537097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E604F5-2EB2-C00B-B6AE-5F6AC6B50B02}"/>
              </a:ext>
            </a:extLst>
          </p:cNvPr>
          <p:cNvSpPr>
            <a:spLocks noGrp="1"/>
          </p:cNvSpPr>
          <p:nvPr>
            <p:ph type="title"/>
          </p:nvPr>
        </p:nvSpPr>
        <p:spPr/>
        <p:txBody>
          <a:bodyPr/>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41BE09C0-CB9D-6D0C-677B-5911431F19D3}"/>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C98CFA63-8DBA-2C6A-8B54-26878C951371}"/>
              </a:ext>
            </a:extLst>
          </p:cNvPr>
          <p:cNvSpPr>
            <a:spLocks noGrp="1"/>
          </p:cNvSpPr>
          <p:nvPr>
            <p:ph type="dt" sz="half" idx="10"/>
          </p:nvPr>
        </p:nvSpPr>
        <p:spPr/>
        <p:txBody>
          <a:bodyPr/>
          <a:lstStyle/>
          <a:p>
            <a:fld id="{6C94D5B8-99F0-4D41-9D2D-5FD3149F8C6D}"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4A614735-34FC-522E-CCB2-2628BC6D063E}"/>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9B10B96B-5BCC-2438-C52E-2FCB16E6ED03}"/>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1128087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016D640A-7A4F-01B9-B47D-4A43F23DCCD0}"/>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676C8728-9150-5FC8-335E-4F093579020E}"/>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4BB009FC-4B5A-1E0A-85B9-C0F98D856547}"/>
              </a:ext>
            </a:extLst>
          </p:cNvPr>
          <p:cNvSpPr>
            <a:spLocks noGrp="1"/>
          </p:cNvSpPr>
          <p:nvPr>
            <p:ph type="dt" sz="half" idx="10"/>
          </p:nvPr>
        </p:nvSpPr>
        <p:spPr/>
        <p:txBody>
          <a:bodyPr/>
          <a:lstStyle/>
          <a:p>
            <a:fld id="{2DFAAB43-FD68-AF44-8A03-C5EACF69F4E5}"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33B7F3D8-DFC2-1F1E-C1AB-88FF7957B353}"/>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DF69BCDE-13B6-47A7-0CAD-6F6C66900EF3}"/>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8520093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F76D268-77DF-EACF-CFC7-2F0F92B3026F}"/>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5145D432-897A-7861-41FB-90A2FB293BD2}"/>
              </a:ext>
            </a:extLst>
          </p:cNvPr>
          <p:cNvSpPr>
            <a:spLocks noGrp="1"/>
          </p:cNvSpPr>
          <p:nvPr>
            <p:ph idx="1"/>
          </p:nvPr>
        </p:nvSpPr>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FAFB33E6-AF8E-CC95-029B-F2C8559A5C24}"/>
              </a:ext>
            </a:extLst>
          </p:cNvPr>
          <p:cNvSpPr>
            <a:spLocks noGrp="1"/>
          </p:cNvSpPr>
          <p:nvPr>
            <p:ph type="dt" sz="half" idx="10"/>
          </p:nvPr>
        </p:nvSpPr>
        <p:spPr/>
        <p:txBody>
          <a:bodyPr/>
          <a:lstStyle/>
          <a:p>
            <a:fld id="{0107C5C1-40F4-C64C-A524-B5BD731BB069}"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E327DB52-E492-944A-CCF1-9C69F2BC2BA5}"/>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0C544AC2-22C4-5DB1-C12C-FE15C4A98CEF}"/>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013480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E435A09-45C8-B680-5B4A-D0BFDE6CA6B7}"/>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0CBB9AFC-4956-4923-A76F-946D7CD9F5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8D066DAD-E619-B4FA-EAAE-E10CB1849EB1}"/>
              </a:ext>
            </a:extLst>
          </p:cNvPr>
          <p:cNvSpPr>
            <a:spLocks noGrp="1"/>
          </p:cNvSpPr>
          <p:nvPr>
            <p:ph type="dt" sz="half" idx="10"/>
          </p:nvPr>
        </p:nvSpPr>
        <p:spPr/>
        <p:txBody>
          <a:bodyPr/>
          <a:lstStyle/>
          <a:p>
            <a:fld id="{932D6227-4C94-794B-A93F-1DB7FF7E416D}"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EFE6D4EC-2EAC-73C4-8C22-D415046D091A}"/>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85B9EA9A-5F98-D76A-9936-A8A712556DA8}"/>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1698601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AC72FCB-9908-6A05-FBB0-A676DB831875}"/>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49731ED1-E844-EEFF-76CF-2F56E0646C0F}"/>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內容版面配置區 3">
            <a:extLst>
              <a:ext uri="{FF2B5EF4-FFF2-40B4-BE49-F238E27FC236}">
                <a16:creationId xmlns:a16="http://schemas.microsoft.com/office/drawing/2014/main" id="{88E41B93-3EAE-22B3-D7F8-5BA90294B0F0}"/>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日期版面配置區 4">
            <a:extLst>
              <a:ext uri="{FF2B5EF4-FFF2-40B4-BE49-F238E27FC236}">
                <a16:creationId xmlns:a16="http://schemas.microsoft.com/office/drawing/2014/main" id="{F514E357-304F-399D-171F-4584C6E5504C}"/>
              </a:ext>
            </a:extLst>
          </p:cNvPr>
          <p:cNvSpPr>
            <a:spLocks noGrp="1"/>
          </p:cNvSpPr>
          <p:nvPr>
            <p:ph type="dt" sz="half" idx="10"/>
          </p:nvPr>
        </p:nvSpPr>
        <p:spPr/>
        <p:txBody>
          <a:bodyPr/>
          <a:lstStyle/>
          <a:p>
            <a:fld id="{5B7547C5-2BA6-EA4E-9725-ADB211258E62}" type="datetime1">
              <a:rPr kumimoji="1" lang="zh-TW" altLang="en-US" smtClean="0"/>
              <a:t>2022/4/25</a:t>
            </a:fld>
            <a:endParaRPr kumimoji="1" lang="zh-TW" altLang="en-US"/>
          </a:p>
        </p:txBody>
      </p:sp>
      <p:sp>
        <p:nvSpPr>
          <p:cNvPr id="6" name="頁尾版面配置區 5">
            <a:extLst>
              <a:ext uri="{FF2B5EF4-FFF2-40B4-BE49-F238E27FC236}">
                <a16:creationId xmlns:a16="http://schemas.microsoft.com/office/drawing/2014/main" id="{82B580B9-42D7-256B-E301-0E59218B0AF6}"/>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B6D47872-B80D-5377-1C3C-5954353DB912}"/>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60136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0361DEA-E4CB-AD4F-7935-1BDC9DFEC3DB}"/>
              </a:ext>
            </a:extLst>
          </p:cNvPr>
          <p:cNvSpPr>
            <a:spLocks noGrp="1"/>
          </p:cNvSpPr>
          <p:nvPr>
            <p:ph type="title"/>
          </p:nvPr>
        </p:nvSpPr>
        <p:spPr>
          <a:xfrm>
            <a:off x="839788" y="365125"/>
            <a:ext cx="10515600" cy="1325563"/>
          </a:xfrm>
        </p:spPr>
        <p:txBody>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983717B6-FB8D-B93F-FD59-2F8F994EA8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C937CE07-A77B-2B8D-D4D6-224CEC9B4B7A}"/>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文字版面配置區 4">
            <a:extLst>
              <a:ext uri="{FF2B5EF4-FFF2-40B4-BE49-F238E27FC236}">
                <a16:creationId xmlns:a16="http://schemas.microsoft.com/office/drawing/2014/main" id="{08BA282D-8595-8250-CBBE-F18787239A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D3CF45C4-6388-DFA3-533E-9C3122AB29E2}"/>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7" name="日期版面配置區 6">
            <a:extLst>
              <a:ext uri="{FF2B5EF4-FFF2-40B4-BE49-F238E27FC236}">
                <a16:creationId xmlns:a16="http://schemas.microsoft.com/office/drawing/2014/main" id="{97550F73-ECFF-2BE8-F4AE-66E64AFD7274}"/>
              </a:ext>
            </a:extLst>
          </p:cNvPr>
          <p:cNvSpPr>
            <a:spLocks noGrp="1"/>
          </p:cNvSpPr>
          <p:nvPr>
            <p:ph type="dt" sz="half" idx="10"/>
          </p:nvPr>
        </p:nvSpPr>
        <p:spPr/>
        <p:txBody>
          <a:bodyPr/>
          <a:lstStyle/>
          <a:p>
            <a:fld id="{712D5125-24A0-5D46-BE2E-645D2B6E7D43}" type="datetime1">
              <a:rPr kumimoji="1" lang="zh-TW" altLang="en-US" smtClean="0"/>
              <a:t>2022/4/25</a:t>
            </a:fld>
            <a:endParaRPr kumimoji="1" lang="zh-TW" altLang="en-US"/>
          </a:p>
        </p:txBody>
      </p:sp>
      <p:sp>
        <p:nvSpPr>
          <p:cNvPr id="8" name="頁尾版面配置區 7">
            <a:extLst>
              <a:ext uri="{FF2B5EF4-FFF2-40B4-BE49-F238E27FC236}">
                <a16:creationId xmlns:a16="http://schemas.microsoft.com/office/drawing/2014/main" id="{3786F0C8-AA99-0C00-12B6-20D7059D08D8}"/>
              </a:ext>
            </a:extLst>
          </p:cNvPr>
          <p:cNvSpPr>
            <a:spLocks noGrp="1"/>
          </p:cNvSpPr>
          <p:nvPr>
            <p:ph type="ftr" sz="quarter" idx="11"/>
          </p:nvPr>
        </p:nvSpPr>
        <p:spPr/>
        <p:txBody>
          <a:bodyPr/>
          <a:lstStyle/>
          <a:p>
            <a:endParaRPr kumimoji="1" lang="zh-TW" altLang="en-US"/>
          </a:p>
        </p:txBody>
      </p:sp>
      <p:sp>
        <p:nvSpPr>
          <p:cNvPr id="9" name="投影片編號版面配置區 8">
            <a:extLst>
              <a:ext uri="{FF2B5EF4-FFF2-40B4-BE49-F238E27FC236}">
                <a16:creationId xmlns:a16="http://schemas.microsoft.com/office/drawing/2014/main" id="{67925D70-01BA-10DF-9F40-FA7D94704EF0}"/>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784211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86BFD53-39F9-FF08-5E59-3629D2FE3D3C}"/>
              </a:ext>
            </a:extLst>
          </p:cNvPr>
          <p:cNvSpPr>
            <a:spLocks noGrp="1"/>
          </p:cNvSpPr>
          <p:nvPr>
            <p:ph type="title"/>
          </p:nvPr>
        </p:nvSpPr>
        <p:spPr/>
        <p:txBody>
          <a:bodyPr/>
          <a:lstStyle/>
          <a:p>
            <a:r>
              <a:rPr kumimoji="1" lang="zh-TW" altLang="en-US"/>
              <a:t>按一下以編輯母片標題樣式</a:t>
            </a:r>
          </a:p>
        </p:txBody>
      </p:sp>
      <p:sp>
        <p:nvSpPr>
          <p:cNvPr id="3" name="日期版面配置區 2">
            <a:extLst>
              <a:ext uri="{FF2B5EF4-FFF2-40B4-BE49-F238E27FC236}">
                <a16:creationId xmlns:a16="http://schemas.microsoft.com/office/drawing/2014/main" id="{C3242936-C1B6-EA02-C595-421374C86496}"/>
              </a:ext>
            </a:extLst>
          </p:cNvPr>
          <p:cNvSpPr>
            <a:spLocks noGrp="1"/>
          </p:cNvSpPr>
          <p:nvPr>
            <p:ph type="dt" sz="half" idx="10"/>
          </p:nvPr>
        </p:nvSpPr>
        <p:spPr/>
        <p:txBody>
          <a:bodyPr/>
          <a:lstStyle/>
          <a:p>
            <a:fld id="{8315DCC1-9198-EE4C-9ECD-563D88F59C92}" type="datetime1">
              <a:rPr kumimoji="1" lang="zh-TW" altLang="en-US" smtClean="0"/>
              <a:t>2022/4/25</a:t>
            </a:fld>
            <a:endParaRPr kumimoji="1" lang="zh-TW" altLang="en-US"/>
          </a:p>
        </p:txBody>
      </p:sp>
      <p:sp>
        <p:nvSpPr>
          <p:cNvPr id="4" name="頁尾版面配置區 3">
            <a:extLst>
              <a:ext uri="{FF2B5EF4-FFF2-40B4-BE49-F238E27FC236}">
                <a16:creationId xmlns:a16="http://schemas.microsoft.com/office/drawing/2014/main" id="{FBB69D90-C6AB-5A3D-831B-8716A905CC95}"/>
              </a:ext>
            </a:extLst>
          </p:cNvPr>
          <p:cNvSpPr>
            <a:spLocks noGrp="1"/>
          </p:cNvSpPr>
          <p:nvPr>
            <p:ph type="ftr" sz="quarter" idx="11"/>
          </p:nvPr>
        </p:nvSpPr>
        <p:spPr/>
        <p:txBody>
          <a:bodyPr/>
          <a:lstStyle/>
          <a:p>
            <a:endParaRPr kumimoji="1" lang="zh-TW" altLang="en-US"/>
          </a:p>
        </p:txBody>
      </p:sp>
      <p:sp>
        <p:nvSpPr>
          <p:cNvPr id="5" name="投影片編號版面配置區 4">
            <a:extLst>
              <a:ext uri="{FF2B5EF4-FFF2-40B4-BE49-F238E27FC236}">
                <a16:creationId xmlns:a16="http://schemas.microsoft.com/office/drawing/2014/main" id="{314C2B1C-5F0F-EABB-5754-6F292E2CB7E0}"/>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086074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88D1E582-E779-915B-CEB6-FA845D0A38A4}"/>
              </a:ext>
            </a:extLst>
          </p:cNvPr>
          <p:cNvSpPr>
            <a:spLocks noGrp="1"/>
          </p:cNvSpPr>
          <p:nvPr>
            <p:ph type="dt" sz="half" idx="10"/>
          </p:nvPr>
        </p:nvSpPr>
        <p:spPr/>
        <p:txBody>
          <a:bodyPr/>
          <a:lstStyle/>
          <a:p>
            <a:fld id="{B0878D27-E321-064C-9A44-2D48DAD0B2E1}" type="datetime1">
              <a:rPr kumimoji="1" lang="zh-TW" altLang="en-US" smtClean="0"/>
              <a:t>2022/4/25</a:t>
            </a:fld>
            <a:endParaRPr kumimoji="1" lang="zh-TW" altLang="en-US"/>
          </a:p>
        </p:txBody>
      </p:sp>
      <p:sp>
        <p:nvSpPr>
          <p:cNvPr id="3" name="頁尾版面配置區 2">
            <a:extLst>
              <a:ext uri="{FF2B5EF4-FFF2-40B4-BE49-F238E27FC236}">
                <a16:creationId xmlns:a16="http://schemas.microsoft.com/office/drawing/2014/main" id="{F8D2B5C3-DBFF-DE30-F688-87FCE00CB402}"/>
              </a:ext>
            </a:extLst>
          </p:cNvPr>
          <p:cNvSpPr>
            <a:spLocks noGrp="1"/>
          </p:cNvSpPr>
          <p:nvPr>
            <p:ph type="ftr" sz="quarter" idx="11"/>
          </p:nvPr>
        </p:nvSpPr>
        <p:spPr/>
        <p:txBody>
          <a:bodyPr/>
          <a:lstStyle/>
          <a:p>
            <a:endParaRPr kumimoji="1" lang="zh-TW" altLang="en-US"/>
          </a:p>
        </p:txBody>
      </p:sp>
      <p:sp>
        <p:nvSpPr>
          <p:cNvPr id="4" name="投影片編號版面配置區 3">
            <a:extLst>
              <a:ext uri="{FF2B5EF4-FFF2-40B4-BE49-F238E27FC236}">
                <a16:creationId xmlns:a16="http://schemas.microsoft.com/office/drawing/2014/main" id="{3A4DAAC3-705B-1EEB-57CE-F70889088847}"/>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741382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B7AE0B1-E522-A195-5E69-E46C094236AB}"/>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A31B58A0-5704-8F18-A9B8-883A64706D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文字版面配置區 3">
            <a:extLst>
              <a:ext uri="{FF2B5EF4-FFF2-40B4-BE49-F238E27FC236}">
                <a16:creationId xmlns:a16="http://schemas.microsoft.com/office/drawing/2014/main" id="{97D35875-E0A7-E7C1-6D24-8144EF4BD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D340F1D2-2686-BB4B-31AE-D9C323D9B234}"/>
              </a:ext>
            </a:extLst>
          </p:cNvPr>
          <p:cNvSpPr>
            <a:spLocks noGrp="1"/>
          </p:cNvSpPr>
          <p:nvPr>
            <p:ph type="dt" sz="half" idx="10"/>
          </p:nvPr>
        </p:nvSpPr>
        <p:spPr/>
        <p:txBody>
          <a:bodyPr/>
          <a:lstStyle/>
          <a:p>
            <a:fld id="{1BC441E9-1165-1C41-BE2D-4438124072A4}" type="datetime1">
              <a:rPr kumimoji="1" lang="zh-TW" altLang="en-US" smtClean="0"/>
              <a:t>2022/4/25</a:t>
            </a:fld>
            <a:endParaRPr kumimoji="1" lang="zh-TW" altLang="en-US"/>
          </a:p>
        </p:txBody>
      </p:sp>
      <p:sp>
        <p:nvSpPr>
          <p:cNvPr id="6" name="頁尾版面配置區 5">
            <a:extLst>
              <a:ext uri="{FF2B5EF4-FFF2-40B4-BE49-F238E27FC236}">
                <a16:creationId xmlns:a16="http://schemas.microsoft.com/office/drawing/2014/main" id="{8736535B-32AF-7683-B2EA-BF76EE0AF27C}"/>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349F3683-AF9F-887E-9AE7-10AD69905213}"/>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53626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1BE13EE-F4FD-5F09-2F5A-B1290EC1E5A0}"/>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圖片版面配置區 2">
            <a:extLst>
              <a:ext uri="{FF2B5EF4-FFF2-40B4-BE49-F238E27FC236}">
                <a16:creationId xmlns:a16="http://schemas.microsoft.com/office/drawing/2014/main" id="{727B3AFC-3FDC-DEA1-4DE1-7C294764F6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TW" altLang="en-US"/>
          </a:p>
        </p:txBody>
      </p:sp>
      <p:sp>
        <p:nvSpPr>
          <p:cNvPr id="4" name="文字版面配置區 3">
            <a:extLst>
              <a:ext uri="{FF2B5EF4-FFF2-40B4-BE49-F238E27FC236}">
                <a16:creationId xmlns:a16="http://schemas.microsoft.com/office/drawing/2014/main" id="{1A9AA7CA-855D-EC17-9723-C696BF67B3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D732CE89-7351-F1F5-2DD0-6D15077C6143}"/>
              </a:ext>
            </a:extLst>
          </p:cNvPr>
          <p:cNvSpPr>
            <a:spLocks noGrp="1"/>
          </p:cNvSpPr>
          <p:nvPr>
            <p:ph type="dt" sz="half" idx="10"/>
          </p:nvPr>
        </p:nvSpPr>
        <p:spPr/>
        <p:txBody>
          <a:bodyPr/>
          <a:lstStyle/>
          <a:p>
            <a:fld id="{A5092C34-0DB5-8849-B7D4-DD5040F79AF4}" type="datetime1">
              <a:rPr kumimoji="1" lang="zh-TW" altLang="en-US" smtClean="0"/>
              <a:t>2022/4/25</a:t>
            </a:fld>
            <a:endParaRPr kumimoji="1" lang="zh-TW" altLang="en-US"/>
          </a:p>
        </p:txBody>
      </p:sp>
      <p:sp>
        <p:nvSpPr>
          <p:cNvPr id="6" name="頁尾版面配置區 5">
            <a:extLst>
              <a:ext uri="{FF2B5EF4-FFF2-40B4-BE49-F238E27FC236}">
                <a16:creationId xmlns:a16="http://schemas.microsoft.com/office/drawing/2014/main" id="{65FF18F9-556B-AC53-0260-591A1B04DC67}"/>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B0B79924-47D5-8E47-3ED7-4F19F1A9B06F}"/>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65910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8E8"/>
        </a:solidFill>
        <a:effectLst/>
      </p:bgPr>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123EFE25-0D20-87D4-677C-F49AB749B5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F9CCB2C3-69BB-1218-FC97-35EB3636A7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A7415186-109F-D9B4-FFA3-74D74180CA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81A5A3-21DA-6945-8021-E7A1B6FAB879}"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8AA36353-6031-066B-D309-65D902D120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TW" altLang="en-US"/>
          </a:p>
        </p:txBody>
      </p:sp>
      <p:sp>
        <p:nvSpPr>
          <p:cNvPr id="6" name="投影片編號版面配置區 5">
            <a:extLst>
              <a:ext uri="{FF2B5EF4-FFF2-40B4-BE49-F238E27FC236}">
                <a16:creationId xmlns:a16="http://schemas.microsoft.com/office/drawing/2014/main" id="{536FA3DB-5183-05B4-448B-21E15A3DB95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18157829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A654CEA0-E1FB-C7A5-E30A-942A07656F63}"/>
              </a:ext>
            </a:extLst>
          </p:cNvPr>
          <p:cNvSpPr txBox="1"/>
          <p:nvPr/>
        </p:nvSpPr>
        <p:spPr>
          <a:xfrm>
            <a:off x="638174" y="3290047"/>
            <a:ext cx="5457826" cy="646331"/>
          </a:xfrm>
          <a:prstGeom prst="rect">
            <a:avLst/>
          </a:prstGeom>
          <a:noFill/>
        </p:spPr>
        <p:txBody>
          <a:bodyPr wrap="square" rtlCol="0">
            <a:spAutoFit/>
          </a:bodyPr>
          <a:lstStyle/>
          <a:p>
            <a:r>
              <a:rPr lang="zh-CN" altLang="en-US" sz="3600" dirty="0">
                <a:solidFill>
                  <a:srgbClr val="515151"/>
                </a:solidFill>
                <a:ea typeface="SimHei" panose="02010609060101010101" pitchFamily="49" charset="-122"/>
              </a:rPr>
              <a:t>“</a:t>
            </a:r>
            <a:r>
              <a:rPr lang="zh-TW" altLang="en-US" sz="3600" dirty="0">
                <a:solidFill>
                  <a:srgbClr val="515151"/>
                </a:solidFill>
                <a:ea typeface="SimHei" panose="02010609060101010101" pitchFamily="49" charset="-122"/>
              </a:rPr>
              <a:t>学术新人奖</a:t>
            </a:r>
            <a:r>
              <a:rPr lang="zh-CN" altLang="en-US" sz="3600" dirty="0">
                <a:solidFill>
                  <a:srgbClr val="515151"/>
                </a:solidFill>
                <a:ea typeface="SimHei" panose="02010609060101010101" pitchFamily="49" charset="-122"/>
              </a:rPr>
              <a:t>”</a:t>
            </a:r>
            <a:r>
              <a:rPr lang="zh-TW" altLang="en-US" sz="3600" dirty="0">
                <a:solidFill>
                  <a:srgbClr val="515151"/>
                </a:solidFill>
                <a:ea typeface="SimHei" panose="02010609060101010101" pitchFamily="49" charset="-122"/>
              </a:rPr>
              <a:t>答辩汇报</a:t>
            </a:r>
          </a:p>
        </p:txBody>
      </p:sp>
      <p:sp>
        <p:nvSpPr>
          <p:cNvPr id="5" name="文字方塊 4">
            <a:extLst>
              <a:ext uri="{FF2B5EF4-FFF2-40B4-BE49-F238E27FC236}">
                <a16:creationId xmlns:a16="http://schemas.microsoft.com/office/drawing/2014/main" id="{7DE66E75-99F1-7031-B254-DC0D83747C58}"/>
              </a:ext>
            </a:extLst>
          </p:cNvPr>
          <p:cNvSpPr txBox="1"/>
          <p:nvPr/>
        </p:nvSpPr>
        <p:spPr>
          <a:xfrm>
            <a:off x="981074" y="4113959"/>
            <a:ext cx="5457826" cy="523220"/>
          </a:xfrm>
          <a:prstGeom prst="rect">
            <a:avLst/>
          </a:prstGeom>
          <a:noFill/>
        </p:spPr>
        <p:txBody>
          <a:bodyPr wrap="square" rtlCol="0">
            <a:spAutoFit/>
          </a:bodyPr>
          <a:lstStyle/>
          <a:p>
            <a:r>
              <a:rPr lang="zh-TW" altLang="en-US" sz="2800" dirty="0">
                <a:solidFill>
                  <a:srgbClr val="515151"/>
                </a:solidFill>
                <a:ea typeface="SimHei" panose="02010609060101010101" pitchFamily="49" charset="-122"/>
              </a:rPr>
              <a:t>胡悦</a:t>
            </a:r>
            <a:r>
              <a:rPr lang="zh-CN" altLang="en-US" sz="2800" dirty="0">
                <a:solidFill>
                  <a:srgbClr val="515151"/>
                </a:solidFill>
                <a:ea typeface="SimHei" panose="02010609060101010101" pitchFamily="49" charset="-122"/>
              </a:rPr>
              <a:t> 副教授</a:t>
            </a:r>
            <a:endParaRPr lang="zh-TW" altLang="en-US" sz="2800" dirty="0">
              <a:solidFill>
                <a:srgbClr val="515151"/>
              </a:solidFill>
              <a:ea typeface="SimHei" panose="02010609060101010101" pitchFamily="49" charset="-122"/>
            </a:endParaRPr>
          </a:p>
        </p:txBody>
      </p:sp>
      <p:sp>
        <p:nvSpPr>
          <p:cNvPr id="6" name="文字方塊 5">
            <a:extLst>
              <a:ext uri="{FF2B5EF4-FFF2-40B4-BE49-F238E27FC236}">
                <a16:creationId xmlns:a16="http://schemas.microsoft.com/office/drawing/2014/main" id="{D077F9BE-A234-DED6-3065-FD918F14701C}"/>
              </a:ext>
            </a:extLst>
          </p:cNvPr>
          <p:cNvSpPr txBox="1"/>
          <p:nvPr/>
        </p:nvSpPr>
        <p:spPr>
          <a:xfrm>
            <a:off x="981074" y="4876315"/>
            <a:ext cx="5457826" cy="707886"/>
          </a:xfrm>
          <a:prstGeom prst="rect">
            <a:avLst/>
          </a:prstGeom>
          <a:noFill/>
        </p:spPr>
        <p:txBody>
          <a:bodyPr wrap="square" rtlCol="0">
            <a:spAutoFit/>
          </a:bodyPr>
          <a:lstStyle/>
          <a:p>
            <a:pPr>
              <a:lnSpc>
                <a:spcPts val="2400"/>
              </a:lnSpc>
            </a:pPr>
            <a:r>
              <a:rPr lang="zh-TW" altLang="en-US" sz="2400" dirty="0">
                <a:solidFill>
                  <a:srgbClr val="666666"/>
                </a:solidFill>
                <a:ea typeface="SimHei" panose="02010609060101010101" pitchFamily="49" charset="-122"/>
              </a:rPr>
              <a:t>清华大学</a:t>
            </a:r>
            <a:r>
              <a:rPr lang="zh-CN" altLang="en-US" sz="2400" dirty="0">
                <a:solidFill>
                  <a:srgbClr val="666666"/>
                </a:solidFill>
                <a:ea typeface="SimHei" panose="02010609060101010101" pitchFamily="49" charset="-122"/>
              </a:rPr>
              <a:t>社会科学学院</a:t>
            </a:r>
            <a:endParaRPr lang="en-US" altLang="zh-TW" sz="2400" dirty="0">
              <a:solidFill>
                <a:srgbClr val="666666"/>
              </a:solidFill>
              <a:ea typeface="SimHei" panose="02010609060101010101" pitchFamily="49" charset="-122"/>
            </a:endParaRPr>
          </a:p>
          <a:p>
            <a:pPr>
              <a:lnSpc>
                <a:spcPts val="2400"/>
              </a:lnSpc>
            </a:pPr>
            <a:r>
              <a:rPr lang="en-US" altLang="zh-CN" sz="2400" dirty="0">
                <a:solidFill>
                  <a:srgbClr val="666666"/>
                </a:solidFill>
                <a:ea typeface="SimHei" panose="02010609060101010101" pitchFamily="49" charset="-122"/>
              </a:rPr>
              <a:t>2022-04-27</a:t>
            </a:r>
            <a:endParaRPr lang="zh-TW" altLang="en-US" sz="2400" dirty="0">
              <a:solidFill>
                <a:srgbClr val="666666"/>
              </a:solidFill>
              <a:ea typeface="SimHei" panose="02010609060101010101" pitchFamily="49" charset="-122"/>
            </a:endParaRPr>
          </a:p>
        </p:txBody>
      </p:sp>
      <p:pic>
        <p:nvPicPr>
          <p:cNvPr id="7" name="图片 6">
            <a:extLst>
              <a:ext uri="{FF2B5EF4-FFF2-40B4-BE49-F238E27FC236}">
                <a16:creationId xmlns:a16="http://schemas.microsoft.com/office/drawing/2014/main" id="{03B2632B-80A0-45CB-9861-6493CD29AFE7}"/>
              </a:ext>
            </a:extLst>
          </p:cNvPr>
          <p:cNvPicPr>
            <a:picLocks noChangeAspect="1"/>
          </p:cNvPicPr>
          <p:nvPr/>
        </p:nvPicPr>
        <p:blipFill>
          <a:blip r:embed="rId2"/>
          <a:stretch>
            <a:fillRect/>
          </a:stretch>
        </p:blipFill>
        <p:spPr>
          <a:xfrm>
            <a:off x="4809506" y="454439"/>
            <a:ext cx="6956911" cy="793087"/>
          </a:xfrm>
          <a:prstGeom prst="rect">
            <a:avLst/>
          </a:prstGeom>
        </p:spPr>
      </p:pic>
    </p:spTree>
    <p:extLst>
      <p:ext uri="{BB962C8B-B14F-4D97-AF65-F5344CB8AC3E}">
        <p14:creationId xmlns:p14="http://schemas.microsoft.com/office/powerpoint/2010/main" val="2764431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1011220" y="745526"/>
            <a:ext cx="4400536" cy="5016758"/>
          </a:xfrm>
          <a:prstGeom prst="rect">
            <a:avLst/>
          </a:prstGeom>
          <a:noFill/>
        </p:spPr>
        <p:txBody>
          <a:bodyPr wrap="square" rtlCol="0">
            <a:spAutoFit/>
          </a:bodyPr>
          <a:lstStyle/>
          <a:p>
            <a:r>
              <a:rPr lang="zh-CN" altLang="en-US" sz="2000" i="1" dirty="0">
                <a:ea typeface="SimHei" panose="02010609060101010101" pitchFamily="49" charset="-122"/>
              </a:rPr>
              <a:t>课内：</a:t>
            </a:r>
            <a:endParaRPr lang="en-US" altLang="zh-TW" sz="2000" i="1" dirty="0">
              <a:ea typeface="SimHei" panose="02010609060101010101" pitchFamily="49" charset="-122"/>
            </a:endParaRPr>
          </a:p>
          <a:p>
            <a:endParaRPr lang="en-US" altLang="zh-TW" sz="2000" dirty="0">
              <a:ea typeface="SimHei" panose="02010609060101010101" pitchFamily="49" charset="-122"/>
            </a:endParaRPr>
          </a:p>
          <a:p>
            <a:r>
              <a:rPr lang="zh-TW" altLang="en-US" sz="2000" dirty="0">
                <a:ea typeface="SimHei" panose="02010609060101010101" pitchFamily="49" charset="-122"/>
              </a:rPr>
              <a:t>本科生课程：</a:t>
            </a:r>
          </a:p>
          <a:p>
            <a:pPr marL="342900" indent="-342900">
              <a:buFont typeface="Arial" panose="020B0604020202020204" pitchFamily="34" charset="0"/>
              <a:buChar char="•"/>
            </a:pPr>
            <a:r>
              <a:rPr lang="zh-TW" altLang="en-US" sz="2000" dirty="0">
                <a:ea typeface="SimHei" panose="02010609060101010101" pitchFamily="49" charset="-122"/>
              </a:rPr>
              <a:t>通识课：</a:t>
            </a:r>
            <a:r>
              <a:rPr lang="en-US" altLang="zh-TW" sz="2000" dirty="0">
                <a:ea typeface="SimHei" panose="02010609060101010101" pitchFamily="49" charset="-122"/>
              </a:rPr>
              <a:t>《</a:t>
            </a:r>
            <a:r>
              <a:rPr lang="zh-TW" altLang="en-US" sz="2000" dirty="0">
                <a:ea typeface="SimHei" panose="02010609060101010101" pitchFamily="49" charset="-122"/>
              </a:rPr>
              <a:t>理解政策：多元视角与案例分析</a:t>
            </a:r>
            <a:r>
              <a:rPr lang="en-US" altLang="zh-TW" sz="2000" dirty="0">
                <a:ea typeface="SimHei" panose="02010609060101010101" pitchFamily="49" charset="-122"/>
              </a:rPr>
              <a:t>》 </a:t>
            </a:r>
            <a:r>
              <a:rPr lang="zh-TW" altLang="en-US" sz="2000" dirty="0">
                <a:ea typeface="SimHei" panose="02010609060101010101" pitchFamily="49" charset="-122"/>
              </a:rPr>
              <a:t>前</a:t>
            </a:r>
            <a:r>
              <a:rPr lang="en-US" altLang="zh-TW" sz="2000" b="1" dirty="0">
                <a:solidFill>
                  <a:srgbClr val="C15134"/>
                </a:solidFill>
                <a:ea typeface="SimHei" panose="02010609060101010101" pitchFamily="49" charset="-122"/>
              </a:rPr>
              <a:t>25%</a:t>
            </a:r>
          </a:p>
          <a:p>
            <a:pPr marL="342900" indent="-342900">
              <a:buFont typeface="Arial" panose="020B0604020202020204" pitchFamily="34" charset="0"/>
              <a:buChar char="•"/>
            </a:pPr>
            <a:r>
              <a:rPr lang="zh-TW" altLang="en-US" sz="2000" dirty="0">
                <a:ea typeface="SimHei" panose="02010609060101010101" pitchFamily="49" charset="-122"/>
              </a:rPr>
              <a:t>专业课</a:t>
            </a:r>
            <a:r>
              <a:rPr lang="en-US" altLang="zh-TW" sz="2000" dirty="0">
                <a:ea typeface="SimHei" panose="02010609060101010101" pitchFamily="49" charset="-122"/>
              </a:rPr>
              <a:t>:《</a:t>
            </a:r>
            <a:r>
              <a:rPr lang="zh-TW" altLang="en-US" sz="2000" dirty="0">
                <a:ea typeface="SimHei" panose="02010609060101010101" pitchFamily="49" charset="-122"/>
              </a:rPr>
              <a:t>公共政策分析</a:t>
            </a:r>
            <a:r>
              <a:rPr lang="en-US" altLang="zh-TW" sz="2000" dirty="0">
                <a:ea typeface="SimHei" panose="02010609060101010101" pitchFamily="49" charset="-122"/>
              </a:rPr>
              <a:t>》</a:t>
            </a:r>
          </a:p>
          <a:p>
            <a:endParaRPr lang="en-US" altLang="zh-TW" sz="2000" dirty="0">
              <a:ea typeface="SimHei" panose="02010609060101010101" pitchFamily="49" charset="-122"/>
            </a:endParaRPr>
          </a:p>
          <a:p>
            <a:r>
              <a:rPr lang="zh-TW" altLang="en-US" sz="2000" dirty="0">
                <a:ea typeface="SimHei" panose="02010609060101010101" pitchFamily="49" charset="-122"/>
              </a:rPr>
              <a:t>研究生课程：</a:t>
            </a:r>
          </a:p>
          <a:p>
            <a:pPr marL="342900" indent="-342900">
              <a:buFont typeface="Arial" panose="020B0604020202020204" pitchFamily="34" charset="0"/>
              <a:buChar char="•"/>
            </a:pPr>
            <a:r>
              <a:rPr lang="en-US" altLang="zh-TW" sz="2000" dirty="0">
                <a:ea typeface="SimHei" panose="02010609060101010101" pitchFamily="49" charset="-122"/>
              </a:rPr>
              <a:t>《</a:t>
            </a:r>
            <a:r>
              <a:rPr lang="zh-TW" altLang="en-US" sz="2000" dirty="0">
                <a:ea typeface="SimHei" panose="02010609060101010101" pitchFamily="49" charset="-122"/>
              </a:rPr>
              <a:t>政治数据分析</a:t>
            </a:r>
            <a:r>
              <a:rPr lang="en-US" altLang="zh-TW" sz="2000" dirty="0">
                <a:ea typeface="SimHei" panose="02010609060101010101" pitchFamily="49" charset="-122"/>
              </a:rPr>
              <a:t>》</a:t>
            </a:r>
            <a:r>
              <a:rPr lang="zh-TW" altLang="en-US" sz="2000" dirty="0">
                <a:ea typeface="SimHei" panose="02010609060101010101" pitchFamily="49" charset="-122"/>
              </a:rPr>
              <a:t>前</a:t>
            </a:r>
            <a:r>
              <a:rPr lang="en-US" altLang="zh-TW" sz="2000" b="1" dirty="0">
                <a:solidFill>
                  <a:srgbClr val="C15134"/>
                </a:solidFill>
                <a:ea typeface="SimHei" panose="02010609060101010101" pitchFamily="49" charset="-122"/>
              </a:rPr>
              <a:t>25%</a:t>
            </a:r>
            <a:r>
              <a:rPr lang="zh-TW" altLang="en-US" sz="2000" dirty="0">
                <a:ea typeface="SimHei" panose="02010609060101010101" pitchFamily="49" charset="-122"/>
              </a:rPr>
              <a:t>，</a:t>
            </a:r>
            <a:r>
              <a:rPr lang="en-US" altLang="zh-TW" sz="2000" dirty="0">
                <a:ea typeface="SimHei" panose="02010609060101010101" pitchFamily="49" charset="-122"/>
              </a:rPr>
              <a:t>4</a:t>
            </a:r>
            <a:r>
              <a:rPr lang="zh-TW" altLang="en-US" sz="2000" dirty="0">
                <a:ea typeface="SimHei" panose="02010609060101010101" pitchFamily="49" charset="-122"/>
              </a:rPr>
              <a:t>项指标前</a:t>
            </a:r>
            <a:r>
              <a:rPr lang="en-US" altLang="zh-TW" sz="2000" b="1" dirty="0">
                <a:solidFill>
                  <a:srgbClr val="C15134"/>
                </a:solidFill>
                <a:ea typeface="SimHei" panose="02010609060101010101" pitchFamily="49" charset="-122"/>
              </a:rPr>
              <a:t>5%</a:t>
            </a:r>
          </a:p>
          <a:p>
            <a:pPr marL="342900" indent="-342900">
              <a:buFont typeface="Arial" panose="020B0604020202020204" pitchFamily="34" charset="0"/>
              <a:buChar char="•"/>
            </a:pPr>
            <a:r>
              <a:rPr lang="en-US" altLang="zh-TW" sz="2000" dirty="0">
                <a:ea typeface="SimHei" panose="02010609060101010101" pitchFamily="49" charset="-122"/>
              </a:rPr>
              <a:t>《</a:t>
            </a:r>
            <a:r>
              <a:rPr lang="zh-TW" altLang="en-US" sz="2000" dirty="0">
                <a:ea typeface="SimHei" panose="02010609060101010101" pitchFamily="49" charset="-122"/>
              </a:rPr>
              <a:t>政务大数据</a:t>
            </a:r>
            <a:r>
              <a:rPr lang="en-US" altLang="zh-TW" sz="2000" dirty="0">
                <a:ea typeface="SimHei" panose="02010609060101010101" pitchFamily="49" charset="-122"/>
              </a:rPr>
              <a:t>》</a:t>
            </a:r>
            <a:r>
              <a:rPr lang="zh-TW" altLang="en-US" sz="2000" dirty="0">
                <a:ea typeface="SimHei" panose="02010609060101010101" pitchFamily="49" charset="-122"/>
              </a:rPr>
              <a:t>（合教）</a:t>
            </a:r>
            <a:endParaRPr lang="en-US" altLang="zh-TW" sz="2000" dirty="0">
              <a:ea typeface="SimHei" panose="02010609060101010101" pitchFamily="49" charset="-122"/>
            </a:endParaRPr>
          </a:p>
          <a:p>
            <a:endParaRPr lang="zh-TW" altLang="en-US" sz="2000" dirty="0">
              <a:ea typeface="SimHei" panose="02010609060101010101" pitchFamily="49" charset="-122"/>
            </a:endParaRPr>
          </a:p>
          <a:p>
            <a:r>
              <a:rPr lang="zh-TW" altLang="en-US" sz="2000" dirty="0">
                <a:ea typeface="SimHei" panose="02010609060101010101" pitchFamily="49" charset="-122"/>
              </a:rPr>
              <a:t>指导学生：</a:t>
            </a:r>
          </a:p>
          <a:p>
            <a:pPr marL="342900" indent="-342900">
              <a:buFont typeface="Arial" panose="020B0604020202020204" pitchFamily="34" charset="0"/>
              <a:buChar char="•"/>
            </a:pPr>
            <a:r>
              <a:rPr lang="zh-TW" altLang="en-US" sz="2000" dirty="0">
                <a:ea typeface="SimHei" panose="02010609060101010101" pitchFamily="49" charset="-122"/>
              </a:rPr>
              <a:t>博士生</a:t>
            </a:r>
            <a:r>
              <a:rPr lang="en-US" altLang="zh-TW" sz="2000" dirty="0">
                <a:ea typeface="SimHei" panose="02010609060101010101" pitchFamily="49" charset="-122"/>
              </a:rPr>
              <a:t>3</a:t>
            </a:r>
            <a:r>
              <a:rPr lang="zh-TW" altLang="en-US" sz="2000" dirty="0">
                <a:ea typeface="SimHei" panose="02010609060101010101" pitchFamily="49" charset="-122"/>
              </a:rPr>
              <a:t>名、硕士生</a:t>
            </a:r>
            <a:r>
              <a:rPr lang="en-US" altLang="zh-TW" sz="2000" dirty="0">
                <a:ea typeface="SimHei" panose="02010609060101010101" pitchFamily="49" charset="-122"/>
              </a:rPr>
              <a:t>1</a:t>
            </a:r>
            <a:r>
              <a:rPr lang="zh-TW" altLang="en-US" sz="2000" dirty="0">
                <a:ea typeface="SimHei" panose="02010609060101010101" pitchFamily="49" charset="-122"/>
              </a:rPr>
              <a:t>名 </a:t>
            </a:r>
            <a:r>
              <a:rPr lang="en-US" altLang="zh-TW" sz="2000" dirty="0">
                <a:ea typeface="SimHei" panose="02010609060101010101" pitchFamily="49" charset="-122"/>
              </a:rPr>
              <a:t>(</a:t>
            </a:r>
            <a:r>
              <a:rPr lang="zh-TW" altLang="en-US" sz="2000" dirty="0">
                <a:ea typeface="SimHei" panose="02010609060101010101" pitchFamily="49" charset="-122"/>
              </a:rPr>
              <a:t>一名获得</a:t>
            </a:r>
            <a:r>
              <a:rPr lang="zh-TW" altLang="en-US" sz="2000" b="1" dirty="0">
                <a:solidFill>
                  <a:srgbClr val="C15134"/>
                </a:solidFill>
                <a:ea typeface="SimHei" panose="02010609060101010101" pitchFamily="49" charset="-122"/>
              </a:rPr>
              <a:t>国家奖学金</a:t>
            </a:r>
            <a:r>
              <a:rPr lang="zh-TW" altLang="en-US" sz="2000" dirty="0">
                <a:ea typeface="SimHei" panose="02010609060101010101" pitchFamily="49" charset="-122"/>
              </a:rPr>
              <a:t>，一名获得</a:t>
            </a:r>
            <a:r>
              <a:rPr lang="zh-TW" altLang="en-US" sz="2000" b="1" dirty="0">
                <a:solidFill>
                  <a:srgbClr val="C15134"/>
                </a:solidFill>
                <a:ea typeface="SimHei" panose="02010609060101010101" pitchFamily="49" charset="-122"/>
              </a:rPr>
              <a:t>教育部港澳及华侨学生奖学金</a:t>
            </a:r>
            <a:r>
              <a:rPr lang="en-US" altLang="zh-TW" sz="2000" dirty="0">
                <a:ea typeface="SimHei" panose="02010609060101010101" pitchFamily="49" charset="-122"/>
              </a:rPr>
              <a:t>)</a:t>
            </a:r>
          </a:p>
        </p:txBody>
      </p:sp>
      <p:sp>
        <p:nvSpPr>
          <p:cNvPr id="7" name="文字方塊 6">
            <a:extLst>
              <a:ext uri="{FF2B5EF4-FFF2-40B4-BE49-F238E27FC236}">
                <a16:creationId xmlns:a16="http://schemas.microsoft.com/office/drawing/2014/main" id="{21BB8134-4A0C-183D-4FEF-B1B060555A7B}"/>
              </a:ext>
            </a:extLst>
          </p:cNvPr>
          <p:cNvSpPr txBox="1"/>
          <p:nvPr/>
        </p:nvSpPr>
        <p:spPr>
          <a:xfrm>
            <a:off x="6303413" y="740669"/>
            <a:ext cx="5025571" cy="3170099"/>
          </a:xfrm>
          <a:prstGeom prst="rect">
            <a:avLst/>
          </a:prstGeom>
          <a:noFill/>
        </p:spPr>
        <p:txBody>
          <a:bodyPr wrap="square" rtlCol="0">
            <a:spAutoFit/>
          </a:bodyPr>
          <a:lstStyle/>
          <a:p>
            <a:r>
              <a:rPr lang="zh-TW" altLang="en-US" sz="2000" i="1" dirty="0">
                <a:ea typeface="SimHei" panose="02010609060101010101" pitchFamily="49" charset="-122"/>
              </a:rPr>
              <a:t>课外：</a:t>
            </a:r>
            <a:endParaRPr lang="en-US" altLang="zh-TW" sz="2000" i="1" dirty="0">
              <a:ea typeface="SimHei" panose="02010609060101010101" pitchFamily="49" charset="-122"/>
            </a:endParaRPr>
          </a:p>
          <a:p>
            <a:endParaRPr lang="zh-TW" altLang="en-US" sz="2000" dirty="0">
              <a:ea typeface="SimHei" panose="02010609060101010101" pitchFamily="49" charset="-122"/>
            </a:endParaRPr>
          </a:p>
          <a:p>
            <a:pPr marL="342900" indent="-342900">
              <a:buFont typeface="Arial" panose="020B0604020202020204" pitchFamily="34" charset="0"/>
              <a:buChar char="•"/>
            </a:pPr>
            <a:r>
              <a:rPr lang="en-US" altLang="zh-TW" sz="2000" dirty="0">
                <a:ea typeface="SimHei" panose="02010609060101010101" pitchFamily="49" charset="-122"/>
              </a:rPr>
              <a:t>《R</a:t>
            </a:r>
            <a:r>
              <a:rPr lang="zh-TW" altLang="en-US" sz="2000" dirty="0">
                <a:ea typeface="SimHei" panose="02010609060101010101" pitchFamily="49" charset="-122"/>
              </a:rPr>
              <a:t>语言工作坊</a:t>
            </a:r>
            <a:r>
              <a:rPr lang="en-US" altLang="zh-TW" sz="2000" dirty="0">
                <a:ea typeface="SimHei" panose="02010609060101010101" pitchFamily="49" charset="-122"/>
              </a:rPr>
              <a:t>》</a:t>
            </a:r>
            <a:r>
              <a:rPr lang="zh-TW" altLang="en-US" sz="2000" dirty="0">
                <a:ea typeface="SimHei" panose="02010609060101010101" pitchFamily="49" charset="-122"/>
              </a:rPr>
              <a:t>累计学员</a:t>
            </a:r>
            <a:r>
              <a:rPr lang="zh-TW" altLang="en-US" sz="2000" b="1" dirty="0">
                <a:solidFill>
                  <a:srgbClr val="C15134"/>
                </a:solidFill>
                <a:ea typeface="SimHei" panose="02010609060101010101" pitchFamily="49" charset="-122"/>
              </a:rPr>
              <a:t>超过</a:t>
            </a:r>
            <a:r>
              <a:rPr lang="en-US" altLang="zh-TW" sz="2000" b="1" dirty="0">
                <a:solidFill>
                  <a:srgbClr val="C15134"/>
                </a:solidFill>
                <a:ea typeface="SimHei" panose="02010609060101010101" pitchFamily="49" charset="-122"/>
              </a:rPr>
              <a:t>3000</a:t>
            </a:r>
            <a:r>
              <a:rPr lang="zh-TW" altLang="en-US" sz="2000" b="1" dirty="0">
                <a:solidFill>
                  <a:srgbClr val="C15134"/>
                </a:solidFill>
                <a:ea typeface="SimHei" panose="02010609060101010101" pitchFamily="49" charset="-122"/>
              </a:rPr>
              <a:t>人</a:t>
            </a:r>
            <a:r>
              <a:rPr lang="zh-TW" altLang="en-US" sz="2000" dirty="0">
                <a:ea typeface="SimHei" panose="02010609060101010101" pitchFamily="49" charset="-122"/>
              </a:rPr>
              <a:t>，包括来自</a:t>
            </a:r>
            <a:r>
              <a:rPr lang="zh-TW" altLang="en-US" sz="2000" b="1" dirty="0">
                <a:solidFill>
                  <a:srgbClr val="C15134"/>
                </a:solidFill>
                <a:ea typeface="SimHei" panose="02010609060101010101" pitchFamily="49" charset="-122"/>
              </a:rPr>
              <a:t>牛津大学、宾夕法尼亚大学</a:t>
            </a:r>
            <a:r>
              <a:rPr lang="zh-TW" altLang="en-US" sz="2000" dirty="0">
                <a:ea typeface="SimHei" panose="02010609060101010101" pitchFamily="49" charset="-122"/>
              </a:rPr>
              <a:t>等国外高校学生</a:t>
            </a:r>
            <a:endParaRPr lang="en-US" altLang="zh-TW" sz="2000" dirty="0">
              <a:ea typeface="SimHei" panose="02010609060101010101" pitchFamily="49" charset="-122"/>
            </a:endParaRPr>
          </a:p>
          <a:p>
            <a:pPr marL="342900" indent="-342900">
              <a:buFont typeface="Arial" panose="020B0604020202020204" pitchFamily="34" charset="0"/>
              <a:buChar char="•"/>
            </a:pPr>
            <a:endParaRPr lang="zh-TW" altLang="en-US" sz="2000" dirty="0">
              <a:ea typeface="SimHei" panose="02010609060101010101" pitchFamily="49" charset="-122"/>
            </a:endParaRPr>
          </a:p>
          <a:p>
            <a:pPr marL="342900" indent="-342900">
              <a:buFont typeface="Arial" panose="020B0604020202020204" pitchFamily="34" charset="0"/>
              <a:buChar char="•"/>
            </a:pPr>
            <a:r>
              <a:rPr lang="zh-TW" altLang="en-US" sz="2000" dirty="0">
                <a:ea typeface="SimHei" panose="02010609060101010101" pitchFamily="49" charset="-122"/>
              </a:rPr>
              <a:t>获得清华大学</a:t>
            </a:r>
            <a:r>
              <a:rPr lang="zh-TW" altLang="en-US" sz="2000" b="1" dirty="0">
                <a:solidFill>
                  <a:srgbClr val="C15134"/>
                </a:solidFill>
                <a:ea typeface="SimHei" panose="02010609060101010101" pitchFamily="49" charset="-122"/>
              </a:rPr>
              <a:t>教学成果奖二等奖</a:t>
            </a:r>
            <a:r>
              <a:rPr lang="zh-TW" altLang="en-US" sz="2000" dirty="0">
                <a:ea typeface="SimHei" panose="02010609060101010101" pitchFamily="49" charset="-122"/>
              </a:rPr>
              <a:t>（</a:t>
            </a:r>
            <a:r>
              <a:rPr lang="en-US" altLang="zh-TW" sz="2000" dirty="0">
                <a:ea typeface="SimHei" panose="02010609060101010101" pitchFamily="49" charset="-122"/>
              </a:rPr>
              <a:t>2021</a:t>
            </a:r>
            <a:r>
              <a:rPr lang="zh-TW" altLang="en-US" sz="2000" dirty="0">
                <a:ea typeface="SimHei" panose="02010609060101010101" pitchFamily="49" charset="-122"/>
              </a:rPr>
              <a:t>）</a:t>
            </a:r>
          </a:p>
          <a:p>
            <a:endParaRPr lang="zh-TW" altLang="en-US" sz="2000" dirty="0">
              <a:ea typeface="SimHei" panose="02010609060101010101" pitchFamily="49" charset="-122"/>
            </a:endParaRPr>
          </a:p>
          <a:p>
            <a:pPr marL="342900" indent="-342900">
              <a:buFont typeface="Arial" panose="020B0604020202020204" pitchFamily="34" charset="0"/>
              <a:buChar char="•"/>
            </a:pPr>
            <a:r>
              <a:rPr lang="zh-TW" altLang="en-US" sz="2000" dirty="0">
                <a:ea typeface="SimHei" panose="02010609060101010101" pitchFamily="49" charset="-122"/>
              </a:rPr>
              <a:t>清华大学研究生社会实践优秀指导教师（</a:t>
            </a:r>
            <a:r>
              <a:rPr lang="en-US" altLang="zh-TW" sz="2000" dirty="0">
                <a:ea typeface="SimHei" panose="02010609060101010101" pitchFamily="49" charset="-122"/>
              </a:rPr>
              <a:t>2020/2021</a:t>
            </a:r>
            <a:r>
              <a:rPr lang="zh-TW" altLang="en-US" sz="2000" dirty="0">
                <a:ea typeface="SimHei" panose="02010609060101010101" pitchFamily="49" charset="-122"/>
              </a:rPr>
              <a:t>）</a:t>
            </a:r>
            <a:endParaRPr lang="en-US" altLang="zh-TW" sz="2000" dirty="0">
              <a:ea typeface="SimHei" panose="02010609060101010101" pitchFamily="49" charset="-122"/>
            </a:endParaRPr>
          </a:p>
        </p:txBody>
      </p:sp>
      <p:pic>
        <p:nvPicPr>
          <p:cNvPr id="3" name="图片 2">
            <a:extLst>
              <a:ext uri="{FF2B5EF4-FFF2-40B4-BE49-F238E27FC236}">
                <a16:creationId xmlns:a16="http://schemas.microsoft.com/office/drawing/2014/main" id="{D920613A-46B5-44F6-8BBB-1B1DD274B116}"/>
              </a:ext>
            </a:extLst>
          </p:cNvPr>
          <p:cNvPicPr>
            <a:picLocks noChangeAspect="1"/>
          </p:cNvPicPr>
          <p:nvPr/>
        </p:nvPicPr>
        <p:blipFill>
          <a:blip r:embed="rId3"/>
          <a:stretch>
            <a:fillRect/>
          </a:stretch>
        </p:blipFill>
        <p:spPr>
          <a:xfrm>
            <a:off x="7460063" y="3910768"/>
            <a:ext cx="2941901" cy="2069232"/>
          </a:xfrm>
          <a:prstGeom prst="rect">
            <a:avLst/>
          </a:prstGeom>
        </p:spPr>
      </p:pic>
      <p:grpSp>
        <p:nvGrpSpPr>
          <p:cNvPr id="9" name="群組 8">
            <a:extLst>
              <a:ext uri="{FF2B5EF4-FFF2-40B4-BE49-F238E27FC236}">
                <a16:creationId xmlns:a16="http://schemas.microsoft.com/office/drawing/2014/main" id="{237308B7-9227-4BBE-FA56-1D6E9FB191EB}"/>
              </a:ext>
            </a:extLst>
          </p:cNvPr>
          <p:cNvGrpSpPr/>
          <p:nvPr/>
        </p:nvGrpSpPr>
        <p:grpSpPr>
          <a:xfrm>
            <a:off x="-218458" y="11270"/>
            <a:ext cx="12410458" cy="423434"/>
            <a:chOff x="-218458" y="0"/>
            <a:chExt cx="12410458" cy="423434"/>
          </a:xfrm>
        </p:grpSpPr>
        <p:sp>
          <p:nvSpPr>
            <p:cNvPr id="10" name="矩形 9">
              <a:extLst>
                <a:ext uri="{FF2B5EF4-FFF2-40B4-BE49-F238E27FC236}">
                  <a16:creationId xmlns:a16="http://schemas.microsoft.com/office/drawing/2014/main" id="{BEC70A9A-E6C0-26CD-8386-A3F12E7F20D9}"/>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1" name="文字方塊 10">
              <a:extLst>
                <a:ext uri="{FF2B5EF4-FFF2-40B4-BE49-F238E27FC236}">
                  <a16:creationId xmlns:a16="http://schemas.microsoft.com/office/drawing/2014/main" id="{4CB9B79C-C4BA-7547-69EB-4C6538658188}"/>
                </a:ext>
              </a:extLst>
            </p:cNvPr>
            <p:cNvSpPr txBox="1"/>
            <p:nvPr/>
          </p:nvSpPr>
          <p:spPr>
            <a:xfrm>
              <a:off x="-218458" y="23324"/>
              <a:ext cx="4400536"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教学情况</a:t>
              </a:r>
              <a:r>
                <a:rPr kumimoji="1" lang="en-US" altLang="zh-CN" sz="2000" b="1" dirty="0">
                  <a:solidFill>
                    <a:schemeClr val="bg1"/>
                  </a:solidFill>
                  <a:latin typeface="Hei" pitchFamily="2" charset="-122"/>
                  <a:ea typeface="Hei" pitchFamily="2" charset="-122"/>
                </a:rPr>
                <a:t>: </a:t>
              </a:r>
              <a:r>
                <a:rPr kumimoji="1" lang="zh-CN" altLang="en-US" sz="2000" b="1" dirty="0">
                  <a:solidFill>
                    <a:schemeClr val="bg1"/>
                  </a:solidFill>
                  <a:latin typeface="Hei" pitchFamily="2" charset="-122"/>
                  <a:ea typeface="Hei" pitchFamily="2" charset="-122"/>
                </a:rPr>
                <a:t>课内课外“双轮动”</a:t>
              </a:r>
            </a:p>
          </p:txBody>
        </p:sp>
      </p:grpSp>
      <p:grpSp>
        <p:nvGrpSpPr>
          <p:cNvPr id="12" name="群組 11">
            <a:extLst>
              <a:ext uri="{FF2B5EF4-FFF2-40B4-BE49-F238E27FC236}">
                <a16:creationId xmlns:a16="http://schemas.microsoft.com/office/drawing/2014/main" id="{3CD143E2-8756-FBF9-8364-8C3F67F01A52}"/>
              </a:ext>
            </a:extLst>
          </p:cNvPr>
          <p:cNvGrpSpPr/>
          <p:nvPr/>
        </p:nvGrpSpPr>
        <p:grpSpPr>
          <a:xfrm>
            <a:off x="0" y="6523572"/>
            <a:ext cx="12165806" cy="350668"/>
            <a:chOff x="0" y="6512302"/>
            <a:chExt cx="12165806" cy="350668"/>
          </a:xfrm>
        </p:grpSpPr>
        <p:sp>
          <p:nvSpPr>
            <p:cNvPr id="13" name="矩形 12">
              <a:extLst>
                <a:ext uri="{FF2B5EF4-FFF2-40B4-BE49-F238E27FC236}">
                  <a16:creationId xmlns:a16="http://schemas.microsoft.com/office/drawing/2014/main" id="{A1D63BD6-074B-FAA7-DB3F-ACA02CF8779B}"/>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4" name="文字方塊 13">
              <a:extLst>
                <a:ext uri="{FF2B5EF4-FFF2-40B4-BE49-F238E27FC236}">
                  <a16:creationId xmlns:a16="http://schemas.microsoft.com/office/drawing/2014/main" id="{29F3B607-5EA0-2D43-AAF5-3416CE1FB92E}"/>
                </a:ext>
              </a:extLst>
            </p:cNvPr>
            <p:cNvSpPr txBox="1"/>
            <p:nvPr/>
          </p:nvSpPr>
          <p:spPr>
            <a:xfrm>
              <a:off x="11506382" y="6524416"/>
              <a:ext cx="389850" cy="338554"/>
            </a:xfrm>
            <a:prstGeom prst="rect">
              <a:avLst/>
            </a:prstGeom>
            <a:noFill/>
          </p:spPr>
          <p:txBody>
            <a:bodyPr wrap="none" rtlCol="0">
              <a:spAutoFit/>
            </a:bodyPr>
            <a:lstStyle/>
            <a:p>
              <a:r>
                <a:rPr kumimoji="1" lang="en-US" altLang="zh-CN" sz="1600" dirty="0">
                  <a:solidFill>
                    <a:schemeClr val="bg1"/>
                  </a:solidFill>
                  <a:latin typeface="Times" pitchFamily="2" charset="0"/>
                </a:rPr>
                <a:t>10</a:t>
              </a:r>
              <a:endParaRPr kumimoji="1" lang="zh-TW" altLang="en-US" sz="1600"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6DC4D3A6-BC0D-F352-4775-342A8C8F9B6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6" name="文字方塊 15">
              <a:extLst>
                <a:ext uri="{FF2B5EF4-FFF2-40B4-BE49-F238E27FC236}">
                  <a16:creationId xmlns:a16="http://schemas.microsoft.com/office/drawing/2014/main" id="{B98994D4-2D2B-9C37-75DC-81D6CAB00FA7}"/>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28251661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1011219" y="527720"/>
            <a:ext cx="10583881" cy="5632311"/>
          </a:xfrm>
          <a:prstGeom prst="rect">
            <a:avLst/>
          </a:prstGeom>
          <a:noFill/>
        </p:spPr>
        <p:txBody>
          <a:bodyPr wrap="square" rtlCol="0">
            <a:spAutoFit/>
          </a:bodyPr>
          <a:lstStyle/>
          <a:p>
            <a:r>
              <a:rPr lang="zh-TW" altLang="en-US" sz="2000" dirty="0">
                <a:ea typeface="SimHei" panose="02010609060101010101" pitchFamily="49" charset="-122"/>
              </a:rPr>
              <a:t>科研服务</a:t>
            </a:r>
            <a:endParaRPr lang="en-US" altLang="zh-TW" sz="2000" dirty="0">
              <a:ea typeface="SimHei" panose="02010609060101010101" pitchFamily="49" charset="-122"/>
            </a:endParaRPr>
          </a:p>
          <a:p>
            <a:endParaRPr lang="zh-TW" altLang="en-US" sz="2000" dirty="0">
              <a:ea typeface="SimHei" panose="02010609060101010101" pitchFamily="49" charset="-122"/>
            </a:endParaRPr>
          </a:p>
          <a:p>
            <a:pPr marL="342900" indent="-342900">
              <a:buFont typeface="Arial" panose="020B0604020202020204" pitchFamily="34" charset="0"/>
              <a:buChar char="•"/>
            </a:pPr>
            <a:r>
              <a:rPr lang="zh-TW" altLang="en-US" sz="2000" b="1" dirty="0">
                <a:solidFill>
                  <a:srgbClr val="C15134"/>
                </a:solidFill>
                <a:ea typeface="SimHei" panose="02010609060101010101" pitchFamily="49" charset="-122"/>
              </a:rPr>
              <a:t>清华计算社会科学平台</a:t>
            </a:r>
            <a:r>
              <a:rPr lang="zh-TW" altLang="en-US" sz="2000" dirty="0">
                <a:ea typeface="SimHei" panose="02010609060101010101" pitchFamily="49" charset="-122"/>
              </a:rPr>
              <a:t>和</a:t>
            </a:r>
            <a:r>
              <a:rPr lang="zh-TW" altLang="en-US" sz="2000" b="1" dirty="0">
                <a:solidFill>
                  <a:srgbClr val="C15134"/>
                </a:solidFill>
                <a:ea typeface="SimHei" panose="02010609060101010101" pitchFamily="49" charset="-122"/>
              </a:rPr>
              <a:t>清华数据治理中心</a:t>
            </a:r>
            <a:r>
              <a:rPr lang="zh-TW" altLang="en-US" sz="2000" dirty="0">
                <a:ea typeface="SimHei" panose="02010609060101010101" pitchFamily="49" charset="-122"/>
              </a:rPr>
              <a:t>副主任</a:t>
            </a:r>
          </a:p>
          <a:p>
            <a:pPr marL="800100" lvl="1" indent="-342900">
              <a:buFont typeface="Arial" panose="020B0604020202020204" pitchFamily="34" charset="0"/>
              <a:buChar char="•"/>
            </a:pPr>
            <a:r>
              <a:rPr lang="zh-TW" altLang="en-US" sz="2000" dirty="0">
                <a:ea typeface="SimHei" panose="02010609060101010101" pitchFamily="49" charset="-122"/>
              </a:rPr>
              <a:t>组织 “大数据社会科学讲习班”、“计算社会科学高端论坛”</a:t>
            </a:r>
          </a:p>
          <a:p>
            <a:pPr marL="342900" indent="-342900">
              <a:buFont typeface="Arial" panose="020B0604020202020204" pitchFamily="34" charset="0"/>
              <a:buChar char="•"/>
            </a:pPr>
            <a:r>
              <a:rPr lang="en-US" altLang="zh-TW" dirty="0">
                <a:ea typeface="Hei" pitchFamily="2" charset="-122"/>
              </a:rPr>
              <a:t>GitHub Campus Advisor</a:t>
            </a:r>
            <a:r>
              <a:rPr lang="zh-TW" altLang="en-US" sz="2000" dirty="0">
                <a:ea typeface="SimHei" panose="02010609060101010101" pitchFamily="49" charset="-122"/>
              </a:rPr>
              <a:t>（</a:t>
            </a:r>
            <a:r>
              <a:rPr lang="zh-TW" altLang="en-US" sz="2000" b="1" dirty="0">
                <a:solidFill>
                  <a:srgbClr val="C15134"/>
                </a:solidFill>
                <a:ea typeface="SimHei" panose="02010609060101010101" pitchFamily="49" charset="-122"/>
              </a:rPr>
              <a:t>全国仅三位，唯一文科教师</a:t>
            </a:r>
            <a:r>
              <a:rPr lang="zh-TW" altLang="en-US" sz="2000" dirty="0">
                <a:ea typeface="SimHei" panose="02010609060101010101" pitchFamily="49" charset="-122"/>
              </a:rPr>
              <a:t>）</a:t>
            </a:r>
          </a:p>
          <a:p>
            <a:pPr marL="342900" indent="-342900">
              <a:buFont typeface="Arial" panose="020B0604020202020204" pitchFamily="34" charset="0"/>
              <a:buChar char="•"/>
            </a:pPr>
            <a:r>
              <a:rPr lang="en-US" altLang="zh-TW" sz="2000" dirty="0">
                <a:ea typeface="Hei" pitchFamily="2" charset="-122"/>
              </a:rPr>
              <a:t>APSR,</a:t>
            </a:r>
            <a:r>
              <a:rPr lang="zh-CN" altLang="en-US" sz="2000" dirty="0">
                <a:ea typeface="Hei" pitchFamily="2" charset="-122"/>
              </a:rPr>
              <a:t> </a:t>
            </a:r>
            <a:r>
              <a:rPr lang="en-US" altLang="zh-TW" sz="2000" dirty="0">
                <a:ea typeface="Hei" pitchFamily="2" charset="-122"/>
              </a:rPr>
              <a:t>AJPS,</a:t>
            </a:r>
            <a:r>
              <a:rPr lang="zh-CN" altLang="en-US" sz="2000" dirty="0">
                <a:ea typeface="Hei" pitchFamily="2" charset="-122"/>
              </a:rPr>
              <a:t> </a:t>
            </a:r>
            <a:r>
              <a:rPr lang="en-US" altLang="zh-TW" sz="2000" dirty="0">
                <a:ea typeface="Hei" pitchFamily="2" charset="-122"/>
              </a:rPr>
              <a:t>JOP,</a:t>
            </a:r>
            <a:r>
              <a:rPr lang="zh-CN" altLang="en-US" sz="2000" dirty="0">
                <a:ea typeface="Hei" pitchFamily="2" charset="-122"/>
              </a:rPr>
              <a:t> </a:t>
            </a:r>
            <a:r>
              <a:rPr lang="en-US" altLang="zh-TW" sz="2000" dirty="0">
                <a:ea typeface="Hei" pitchFamily="2" charset="-122"/>
              </a:rPr>
              <a:t>BJPS</a:t>
            </a:r>
            <a:r>
              <a:rPr lang="zh-TW" altLang="en-US" sz="2000" dirty="0">
                <a:ea typeface="SimHei" panose="02010609060101010101" pitchFamily="49" charset="-122"/>
              </a:rPr>
              <a:t>等国内外权威期刊审稿人</a:t>
            </a:r>
            <a:endParaRPr lang="en-US" altLang="zh-TW" sz="2000" dirty="0">
              <a:ea typeface="SimHei" panose="02010609060101010101" pitchFamily="49" charset="-122"/>
            </a:endParaRPr>
          </a:p>
          <a:p>
            <a:endParaRPr lang="zh-TW" altLang="en-US" sz="2000" dirty="0">
              <a:ea typeface="SimHei" panose="02010609060101010101" pitchFamily="49" charset="-122"/>
            </a:endParaRPr>
          </a:p>
          <a:p>
            <a:r>
              <a:rPr lang="zh-TW" altLang="en-US" sz="2000" dirty="0">
                <a:ea typeface="SimHei" panose="02010609060101010101" pitchFamily="49" charset="-122"/>
              </a:rPr>
              <a:t>院系服务</a:t>
            </a:r>
            <a:endParaRPr lang="en-US" altLang="zh-TW" sz="2000" dirty="0">
              <a:ea typeface="SimHei" panose="02010609060101010101" pitchFamily="49" charset="-122"/>
            </a:endParaRPr>
          </a:p>
          <a:p>
            <a:endParaRPr lang="zh-TW" altLang="en-US" sz="2000" dirty="0">
              <a:ea typeface="SimHei" panose="02010609060101010101" pitchFamily="49" charset="-122"/>
            </a:endParaRPr>
          </a:p>
          <a:p>
            <a:pPr marL="342900" indent="-342900">
              <a:buFont typeface="Arial" panose="020B0604020202020204" pitchFamily="34" charset="0"/>
              <a:buChar char="•"/>
            </a:pPr>
            <a:r>
              <a:rPr lang="zh-TW" altLang="en-US" sz="2000" dirty="0">
                <a:ea typeface="SimHei" panose="02010609060101010101" pitchFamily="49" charset="-122"/>
              </a:rPr>
              <a:t>担当社科党委</a:t>
            </a:r>
            <a:r>
              <a:rPr lang="zh-TW" altLang="en-US" sz="2000" b="1" dirty="0">
                <a:solidFill>
                  <a:srgbClr val="C15134"/>
                </a:solidFill>
                <a:ea typeface="SimHei" panose="02010609060101010101" pitchFamily="49" charset="-122"/>
              </a:rPr>
              <a:t>研工组组长</a:t>
            </a:r>
            <a:r>
              <a:rPr lang="zh-TW" altLang="en-US" sz="2000" dirty="0">
                <a:ea typeface="SimHei" panose="02010609060101010101" pitchFamily="49" charset="-122"/>
              </a:rPr>
              <a:t>、清华大学校友会社科分会</a:t>
            </a:r>
            <a:r>
              <a:rPr lang="zh-TW" altLang="en-US" sz="2000" b="1" dirty="0">
                <a:solidFill>
                  <a:srgbClr val="C15134"/>
                </a:solidFill>
                <a:ea typeface="SimHei" panose="02010609060101010101" pitchFamily="49" charset="-122"/>
              </a:rPr>
              <a:t>副秘书长</a:t>
            </a:r>
            <a:r>
              <a:rPr lang="zh-TW" altLang="en-US" sz="2000" dirty="0">
                <a:ea typeface="SimHei" panose="02010609060101010101" pitchFamily="49" charset="-122"/>
              </a:rPr>
              <a:t>，</a:t>
            </a:r>
            <a:r>
              <a:rPr lang="zh-CN" altLang="en-US" sz="2000" dirty="0">
                <a:ea typeface="SimHei" panose="02010609060101010101" pitchFamily="49" charset="-122"/>
              </a:rPr>
              <a:t>服务</a:t>
            </a:r>
            <a:r>
              <a:rPr lang="zh-TW" altLang="en-US" sz="2000" dirty="0">
                <a:ea typeface="SimHei" panose="02010609060101010101" pitchFamily="49" charset="-122"/>
              </a:rPr>
              <a:t>管理研究生</a:t>
            </a:r>
            <a:r>
              <a:rPr lang="en-US" altLang="zh-TW" sz="2000" b="1" dirty="0">
                <a:solidFill>
                  <a:srgbClr val="C15134"/>
                </a:solidFill>
                <a:ea typeface="SimHei" panose="02010609060101010101" pitchFamily="49" charset="-122"/>
              </a:rPr>
              <a:t>947</a:t>
            </a:r>
            <a:r>
              <a:rPr lang="zh-TW" altLang="en-US" sz="2000" b="1" dirty="0">
                <a:solidFill>
                  <a:srgbClr val="C15134"/>
                </a:solidFill>
                <a:ea typeface="SimHei" panose="02010609060101010101" pitchFamily="49" charset="-122"/>
              </a:rPr>
              <a:t>人</a:t>
            </a:r>
            <a:r>
              <a:rPr lang="zh-TW" altLang="en-US" sz="2000" dirty="0">
                <a:ea typeface="SimHei" panose="02010609060101010101" pitchFamily="49" charset="-122"/>
              </a:rPr>
              <a:t>，</a:t>
            </a:r>
            <a:r>
              <a:rPr lang="zh-CN" altLang="en-US" sz="2000" dirty="0">
                <a:ea typeface="SimHei" panose="02010609060101010101" pitchFamily="49" charset="-122"/>
              </a:rPr>
              <a:t>院</a:t>
            </a:r>
            <a:r>
              <a:rPr lang="zh-TW" altLang="en-US" sz="2000" dirty="0">
                <a:ea typeface="SimHei" panose="02010609060101010101" pitchFamily="49" charset="-122"/>
              </a:rPr>
              <a:t>学生获先进集体、甲级团支部、“一二</a:t>
            </a:r>
            <a:r>
              <a:rPr lang="en-US" altLang="zh-TW" sz="2000" dirty="0">
                <a:ea typeface="SimHei" panose="02010609060101010101" pitchFamily="49" charset="-122"/>
              </a:rPr>
              <a:t>·</a:t>
            </a:r>
            <a:r>
              <a:rPr lang="zh-TW" altLang="en-US" sz="2000" dirty="0">
                <a:ea typeface="SimHei" panose="02010609060101010101" pitchFamily="49" charset="-122"/>
              </a:rPr>
              <a:t>九”综奖三连冠等。</a:t>
            </a:r>
          </a:p>
          <a:p>
            <a:pPr marL="342900" indent="-342900">
              <a:buFont typeface="Arial" panose="020B0604020202020204" pitchFamily="34" charset="0"/>
              <a:buChar char="•"/>
            </a:pPr>
            <a:r>
              <a:rPr lang="zh-TW" altLang="en-US" sz="2000" dirty="0">
                <a:ea typeface="SimHei" panose="02010609060101010101" pitchFamily="49" charset="-122"/>
              </a:rPr>
              <a:t>完成建立</a:t>
            </a:r>
            <a:r>
              <a:rPr lang="en-US" altLang="zh-TW" sz="2000" b="1" dirty="0">
                <a:solidFill>
                  <a:srgbClr val="C15134"/>
                </a:solidFill>
                <a:ea typeface="SimHei" panose="02010609060101010101" pitchFamily="49" charset="-122"/>
              </a:rPr>
              <a:t>3</a:t>
            </a:r>
            <a:r>
              <a:rPr lang="zh-TW" altLang="en-US" sz="2000" dirty="0">
                <a:ea typeface="SimHei" panose="02010609060101010101" pitchFamily="49" charset="-122"/>
              </a:rPr>
              <a:t>个暑期实践基地、</a:t>
            </a:r>
            <a:r>
              <a:rPr lang="en-US" altLang="zh-TW" sz="2000" b="1" dirty="0">
                <a:solidFill>
                  <a:srgbClr val="C15134"/>
                </a:solidFill>
                <a:ea typeface="SimHei" panose="02010609060101010101" pitchFamily="49" charset="-122"/>
              </a:rPr>
              <a:t>1</a:t>
            </a:r>
            <a:r>
              <a:rPr lang="zh-TW" altLang="en-US" sz="2000" dirty="0">
                <a:ea typeface="SimHei" panose="02010609060101010101" pitchFamily="49" charset="-122"/>
              </a:rPr>
              <a:t>个就业实践基地及配套奖助学金。</a:t>
            </a:r>
          </a:p>
          <a:p>
            <a:pPr marL="342900" indent="-342900">
              <a:buFont typeface="Arial" panose="020B0604020202020204" pitchFamily="34" charset="0"/>
              <a:buChar char="•"/>
            </a:pPr>
            <a:r>
              <a:rPr lang="zh-TW" altLang="en-US" sz="2000" dirty="0">
                <a:ea typeface="SimHei" panose="02010609060101010101" pitchFamily="49" charset="-122"/>
              </a:rPr>
              <a:t>获得</a:t>
            </a:r>
            <a:r>
              <a:rPr lang="zh-TW" altLang="en-US" sz="2000" b="1" dirty="0">
                <a:solidFill>
                  <a:srgbClr val="C15134"/>
                </a:solidFill>
                <a:ea typeface="SimHei" panose="02010609060101010101" pitchFamily="49" charset="-122"/>
              </a:rPr>
              <a:t>清华大学毕业生就业工作先进个人</a:t>
            </a:r>
            <a:r>
              <a:rPr lang="zh-TW" altLang="en-US" sz="2000" dirty="0">
                <a:ea typeface="SimHei" panose="02010609060101010101" pitchFamily="49" charset="-122"/>
              </a:rPr>
              <a:t>（</a:t>
            </a:r>
            <a:r>
              <a:rPr lang="en-US" altLang="zh-TW" sz="2000" dirty="0">
                <a:ea typeface="SimHei" panose="02010609060101010101" pitchFamily="49" charset="-122"/>
              </a:rPr>
              <a:t>2021</a:t>
            </a:r>
            <a:r>
              <a:rPr lang="zh-TW" altLang="en-US" sz="2000" dirty="0">
                <a:ea typeface="SimHei" panose="02010609060101010101" pitchFamily="49" charset="-122"/>
              </a:rPr>
              <a:t>）</a:t>
            </a:r>
            <a:endParaRPr lang="en-US" altLang="zh-TW" sz="2000" dirty="0">
              <a:ea typeface="SimHei" panose="02010609060101010101" pitchFamily="49" charset="-122"/>
            </a:endParaRPr>
          </a:p>
          <a:p>
            <a:endParaRPr lang="zh-TW" altLang="en-US" sz="2000" dirty="0">
              <a:ea typeface="SimHei" panose="02010609060101010101" pitchFamily="49" charset="-122"/>
            </a:endParaRPr>
          </a:p>
          <a:p>
            <a:r>
              <a:rPr lang="zh-TW" altLang="en-US" sz="2000" dirty="0">
                <a:ea typeface="SimHei" panose="02010609060101010101" pitchFamily="49" charset="-122"/>
              </a:rPr>
              <a:t>学校服务</a:t>
            </a:r>
            <a:endParaRPr lang="en-US" altLang="zh-TW" sz="2000" dirty="0">
              <a:ea typeface="SimHei" panose="02010609060101010101" pitchFamily="49" charset="-122"/>
            </a:endParaRPr>
          </a:p>
          <a:p>
            <a:endParaRPr lang="zh-TW" altLang="en-US" sz="2000" dirty="0">
              <a:ea typeface="SimHei" panose="02010609060101010101" pitchFamily="49" charset="-122"/>
            </a:endParaRPr>
          </a:p>
          <a:p>
            <a:pPr marL="342900" indent="-342900">
              <a:buFont typeface="Arial" panose="020B0604020202020204" pitchFamily="34" charset="0"/>
              <a:buChar char="•"/>
            </a:pPr>
            <a:r>
              <a:rPr lang="zh-TW" altLang="en-US" sz="2000" dirty="0">
                <a:ea typeface="SimHei" panose="02010609060101010101" pitchFamily="49" charset="-122"/>
              </a:rPr>
              <a:t>清华大学“天津招生组”成员，负责首次“强基计划”招生工作。</a:t>
            </a:r>
          </a:p>
          <a:p>
            <a:pPr marL="342900" indent="-342900">
              <a:buFont typeface="Arial" panose="020B0604020202020204" pitchFamily="34" charset="0"/>
              <a:buChar char="•"/>
            </a:pPr>
            <a:r>
              <a:rPr lang="zh-TW" altLang="en-US" sz="2000" dirty="0">
                <a:ea typeface="SimHei" panose="02010609060101010101" pitchFamily="49" charset="-122"/>
              </a:rPr>
              <a:t>获得“</a:t>
            </a:r>
            <a:r>
              <a:rPr lang="zh-TW" altLang="en-US" sz="2000" b="1" dirty="0">
                <a:solidFill>
                  <a:srgbClr val="C15134"/>
                </a:solidFill>
                <a:ea typeface="SimHei" panose="02010609060101010101" pitchFamily="49" charset="-122"/>
              </a:rPr>
              <a:t>清华大学优秀招生新人</a:t>
            </a:r>
            <a:r>
              <a:rPr lang="zh-TW" altLang="en-US" sz="2000" dirty="0">
                <a:ea typeface="SimHei" panose="02010609060101010101" pitchFamily="49" charset="-122"/>
              </a:rPr>
              <a:t>”称号</a:t>
            </a:r>
            <a:r>
              <a:rPr lang="en-US" altLang="zh-TW" sz="2000" dirty="0">
                <a:ea typeface="SimHei" panose="02010609060101010101" pitchFamily="49" charset="-122"/>
              </a:rPr>
              <a:t>(2020)</a:t>
            </a:r>
          </a:p>
        </p:txBody>
      </p:sp>
      <p:grpSp>
        <p:nvGrpSpPr>
          <p:cNvPr id="8" name="群組 7">
            <a:extLst>
              <a:ext uri="{FF2B5EF4-FFF2-40B4-BE49-F238E27FC236}">
                <a16:creationId xmlns:a16="http://schemas.microsoft.com/office/drawing/2014/main" id="{8C3B5A8E-2FB1-E60E-9153-F46ED2E492F7}"/>
              </a:ext>
            </a:extLst>
          </p:cNvPr>
          <p:cNvGrpSpPr/>
          <p:nvPr/>
        </p:nvGrpSpPr>
        <p:grpSpPr>
          <a:xfrm>
            <a:off x="-218458" y="11270"/>
            <a:ext cx="12410458" cy="423434"/>
            <a:chOff x="-218458" y="0"/>
            <a:chExt cx="12410458" cy="423434"/>
          </a:xfrm>
        </p:grpSpPr>
        <p:sp>
          <p:nvSpPr>
            <p:cNvPr id="9" name="矩形 8">
              <a:extLst>
                <a:ext uri="{FF2B5EF4-FFF2-40B4-BE49-F238E27FC236}">
                  <a16:creationId xmlns:a16="http://schemas.microsoft.com/office/drawing/2014/main" id="{D007441A-9305-E651-D41D-56B25E33D6BB}"/>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文字方塊 9">
              <a:extLst>
                <a:ext uri="{FF2B5EF4-FFF2-40B4-BE49-F238E27FC236}">
                  <a16:creationId xmlns:a16="http://schemas.microsoft.com/office/drawing/2014/main" id="{309A19EF-6A44-FF34-F33B-4439138144AE}"/>
                </a:ext>
              </a:extLst>
            </p:cNvPr>
            <p:cNvSpPr txBox="1"/>
            <p:nvPr/>
          </p:nvSpPr>
          <p:spPr>
            <a:xfrm>
              <a:off x="-218458" y="23324"/>
              <a:ext cx="4497564"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公共服务：又红又专“双肩挑”</a:t>
              </a:r>
            </a:p>
          </p:txBody>
        </p:sp>
      </p:grpSp>
      <p:grpSp>
        <p:nvGrpSpPr>
          <p:cNvPr id="11" name="群組 10">
            <a:extLst>
              <a:ext uri="{FF2B5EF4-FFF2-40B4-BE49-F238E27FC236}">
                <a16:creationId xmlns:a16="http://schemas.microsoft.com/office/drawing/2014/main" id="{E45559D4-1C92-C3DC-1B4E-852E4560E667}"/>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3F5BF5E4-4C4C-9963-85D6-79649A680FB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2013DFD5-25FF-C621-26DC-7A7283427934}"/>
                </a:ext>
              </a:extLst>
            </p:cNvPr>
            <p:cNvSpPr txBox="1"/>
            <p:nvPr/>
          </p:nvSpPr>
          <p:spPr>
            <a:xfrm>
              <a:off x="11506382" y="6524416"/>
              <a:ext cx="382349" cy="338554"/>
            </a:xfrm>
            <a:prstGeom prst="rect">
              <a:avLst/>
            </a:prstGeom>
            <a:noFill/>
          </p:spPr>
          <p:txBody>
            <a:bodyPr wrap="none" rtlCol="0">
              <a:spAutoFit/>
            </a:bodyPr>
            <a:lstStyle/>
            <a:p>
              <a:r>
                <a:rPr kumimoji="1" lang="en-US" altLang="zh-CN" sz="1600" dirty="0">
                  <a:solidFill>
                    <a:schemeClr val="bg1"/>
                  </a:solidFill>
                  <a:latin typeface="Times" pitchFamily="2" charset="0"/>
                </a:rPr>
                <a:t>11</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D6067E9C-3352-150A-1754-820722EADF54}"/>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4316DC95-91BF-04EF-2132-D7C5E7DE0890}"/>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90573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6">
            <a:extLst>
              <a:ext uri="{FF2B5EF4-FFF2-40B4-BE49-F238E27FC236}">
                <a16:creationId xmlns:a16="http://schemas.microsoft.com/office/drawing/2014/main" id="{A9FBAB8C-FA98-F0A3-6444-8A79D8C6E00D}"/>
              </a:ext>
            </a:extLst>
          </p:cNvPr>
          <p:cNvSpPr txBox="1"/>
          <p:nvPr/>
        </p:nvSpPr>
        <p:spPr>
          <a:xfrm>
            <a:off x="4850475" y="1574367"/>
            <a:ext cx="5674664" cy="1754326"/>
          </a:xfrm>
          <a:prstGeom prst="rect">
            <a:avLst/>
          </a:prstGeom>
          <a:noFill/>
        </p:spPr>
        <p:txBody>
          <a:bodyPr wrap="square" rtlCol="0">
            <a:spAutoFit/>
          </a:bodyPr>
          <a:lstStyle/>
          <a:p>
            <a:r>
              <a:rPr lang="zh-CN" altLang="en-US" b="1" dirty="0"/>
              <a:t>推进理解国家治理效能理论创新</a:t>
            </a:r>
            <a:endParaRPr lang="en-US" altLang="zh-CN" b="1" dirty="0"/>
          </a:p>
          <a:p>
            <a:pPr marL="285750" indent="-285750">
              <a:buFont typeface="Arial" panose="020B0604020202020204" pitchFamily="34" charset="0"/>
              <a:buChar char="•"/>
            </a:pPr>
            <a:r>
              <a:rPr lang="zh-CN" altLang="en-US" dirty="0"/>
              <a:t>政治认知：国自科、北京社科等</a:t>
            </a:r>
            <a:endParaRPr lang="en-US" altLang="zh-CN" dirty="0"/>
          </a:p>
          <a:p>
            <a:pPr marL="285750" indent="-285750">
              <a:buFont typeface="Arial" panose="020B0604020202020204" pitchFamily="34" charset="0"/>
              <a:buChar char="•"/>
            </a:pPr>
            <a:r>
              <a:rPr lang="zh-CN" altLang="en-US" dirty="0"/>
              <a:t>政治语言学：</a:t>
            </a:r>
            <a:r>
              <a:rPr lang="zh-CN" altLang="en-US" b="1" dirty="0">
                <a:solidFill>
                  <a:srgbClr val="C15134"/>
                </a:solidFill>
              </a:rPr>
              <a:t>英文专著</a:t>
            </a:r>
            <a:r>
              <a:rPr lang="zh-CN" altLang="en-US" dirty="0"/>
              <a:t>（已与</a:t>
            </a:r>
            <a:r>
              <a:rPr lang="en-US" altLang="zh-CN" dirty="0"/>
              <a:t>Springer</a:t>
            </a:r>
            <a:r>
              <a:rPr lang="zh-CN" altLang="en-US" dirty="0"/>
              <a:t>出版社签约）</a:t>
            </a:r>
            <a:endParaRPr lang="en-US" altLang="zh-CN" dirty="0"/>
          </a:p>
          <a:p>
            <a:r>
              <a:rPr lang="zh-CN" altLang="en-US" b="1" dirty="0"/>
              <a:t>发展新技术方法，引领科学性研究</a:t>
            </a:r>
            <a:endParaRPr lang="en-US" altLang="zh-CN" b="1" dirty="0"/>
          </a:p>
          <a:p>
            <a:pPr marL="285750" indent="-285750">
              <a:buFont typeface="Arial" panose="020B0604020202020204" pitchFamily="34" charset="0"/>
              <a:buChar char="•"/>
            </a:pPr>
            <a:r>
              <a:rPr lang="zh-CN" altLang="en-US" dirty="0"/>
              <a:t>公共舆论动态比较</a:t>
            </a:r>
            <a:r>
              <a:rPr lang="en-US" altLang="zh-CN" dirty="0"/>
              <a:t>(DCPO)</a:t>
            </a:r>
            <a:r>
              <a:rPr lang="zh-CN" altLang="en-US" b="1" dirty="0">
                <a:solidFill>
                  <a:srgbClr val="C15134"/>
                </a:solidFill>
              </a:rPr>
              <a:t>国际合作项目</a:t>
            </a:r>
            <a:endParaRPr lang="en-US" altLang="zh-CN" b="1" dirty="0">
              <a:solidFill>
                <a:srgbClr val="C15134"/>
              </a:solidFill>
            </a:endParaRPr>
          </a:p>
          <a:p>
            <a:pPr marL="285750" indent="-285750">
              <a:buFont typeface="Arial" panose="020B0604020202020204" pitchFamily="34" charset="0"/>
              <a:buChar char="•"/>
            </a:pPr>
            <a:r>
              <a:rPr lang="zh-CN" altLang="en-US" dirty="0"/>
              <a:t>“政治概念塑造与扩散”大数据与实验研究系列</a:t>
            </a:r>
            <a:endParaRPr lang="en-US" dirty="0"/>
          </a:p>
        </p:txBody>
      </p:sp>
      <p:sp>
        <p:nvSpPr>
          <p:cNvPr id="13" name="文本框 17">
            <a:extLst>
              <a:ext uri="{FF2B5EF4-FFF2-40B4-BE49-F238E27FC236}">
                <a16:creationId xmlns:a16="http://schemas.microsoft.com/office/drawing/2014/main" id="{7B0D8BB9-95CB-7E97-C21F-23EB24AA4B6F}"/>
              </a:ext>
            </a:extLst>
          </p:cNvPr>
          <p:cNvSpPr txBox="1"/>
          <p:nvPr/>
        </p:nvSpPr>
        <p:spPr>
          <a:xfrm>
            <a:off x="1451478" y="5071189"/>
            <a:ext cx="6507181" cy="1200329"/>
          </a:xfrm>
          <a:prstGeom prst="rect">
            <a:avLst/>
          </a:prstGeom>
          <a:noFill/>
        </p:spPr>
        <p:txBody>
          <a:bodyPr wrap="square" rtlCol="0">
            <a:spAutoFit/>
          </a:bodyPr>
          <a:lstStyle/>
          <a:p>
            <a:r>
              <a:rPr lang="zh-CN" altLang="en-US" b="1" dirty="0"/>
              <a:t>推进教学改革、出版高质量前沿教材</a:t>
            </a:r>
            <a:endParaRPr lang="en-US" altLang="zh-CN" b="1" dirty="0"/>
          </a:p>
          <a:p>
            <a:pPr marL="285750" indent="-285750">
              <a:buFont typeface="Arial" panose="020B0604020202020204" pitchFamily="34" charset="0"/>
              <a:buChar char="•"/>
            </a:pPr>
            <a:r>
              <a:rPr lang="zh-CN" altLang="en-US" dirty="0"/>
              <a:t>打造精品专业课、推进教改项目</a:t>
            </a:r>
            <a:endParaRPr lang="en-US" altLang="zh-CN" dirty="0"/>
          </a:p>
          <a:p>
            <a:pPr marL="285750" indent="-285750">
              <a:buFont typeface="Arial" panose="020B0604020202020204" pitchFamily="34" charset="0"/>
              <a:buChar char="•"/>
            </a:pPr>
            <a:r>
              <a:rPr lang="zh-CN" altLang="en-US" dirty="0"/>
              <a:t>清华</a:t>
            </a:r>
            <a:r>
              <a:rPr lang="zh-CN" altLang="en-US" b="1" dirty="0">
                <a:solidFill>
                  <a:srgbClr val="C15134"/>
                </a:solidFill>
              </a:rPr>
              <a:t>教师培训评估专家组专家</a:t>
            </a:r>
            <a:r>
              <a:rPr lang="zh-CN" altLang="en-US" dirty="0"/>
              <a:t>工作</a:t>
            </a:r>
            <a:endParaRPr lang="en-US" altLang="zh-CN" dirty="0"/>
          </a:p>
          <a:p>
            <a:pPr marL="285750" indent="-285750">
              <a:buFont typeface="Arial" panose="020B0604020202020204" pitchFamily="34" charset="0"/>
              <a:buChar char="•"/>
            </a:pPr>
            <a:r>
              <a:rPr lang="zh-CN" altLang="en-US" dirty="0"/>
              <a:t>新文科</a:t>
            </a:r>
            <a:r>
              <a:rPr lang="zh-CN" altLang="en-US" b="1" dirty="0">
                <a:solidFill>
                  <a:srgbClr val="C15134"/>
                </a:solidFill>
              </a:rPr>
              <a:t>教材</a:t>
            </a:r>
            <a:r>
              <a:rPr lang="zh-CN" altLang="en-US" dirty="0"/>
              <a:t>（已与重庆大学出版社签约，“万卷方法”系列）</a:t>
            </a:r>
            <a:endParaRPr lang="en-US" altLang="zh-CN" dirty="0"/>
          </a:p>
        </p:txBody>
      </p:sp>
      <p:sp>
        <p:nvSpPr>
          <p:cNvPr id="14" name="文本框 18">
            <a:extLst>
              <a:ext uri="{FF2B5EF4-FFF2-40B4-BE49-F238E27FC236}">
                <a16:creationId xmlns:a16="http://schemas.microsoft.com/office/drawing/2014/main" id="{CD868E3E-A65F-CE1A-E165-751B103117E1}"/>
              </a:ext>
            </a:extLst>
          </p:cNvPr>
          <p:cNvSpPr txBox="1"/>
          <p:nvPr/>
        </p:nvSpPr>
        <p:spPr>
          <a:xfrm>
            <a:off x="5696594" y="3680915"/>
            <a:ext cx="5831005" cy="923330"/>
          </a:xfrm>
          <a:prstGeom prst="rect">
            <a:avLst/>
          </a:prstGeom>
          <a:noFill/>
        </p:spPr>
        <p:txBody>
          <a:bodyPr wrap="square" rtlCol="0">
            <a:spAutoFit/>
          </a:bodyPr>
          <a:lstStyle/>
          <a:p>
            <a:r>
              <a:rPr lang="zh-CN" altLang="en-US" b="1" dirty="0"/>
              <a:t>助力院校发展</a:t>
            </a:r>
            <a:endParaRPr lang="en-US" altLang="zh-CN" b="1" dirty="0"/>
          </a:p>
          <a:p>
            <a:pPr marL="285750" indent="-285750">
              <a:buFont typeface="Arial" panose="020B0604020202020204" pitchFamily="34" charset="0"/>
              <a:buChar char="•"/>
            </a:pPr>
            <a:r>
              <a:rPr lang="zh-CN" altLang="en-US" dirty="0"/>
              <a:t>研工组：落实意识形态引领、心理问题疏导</a:t>
            </a:r>
            <a:endParaRPr lang="en-US" altLang="zh-CN" dirty="0"/>
          </a:p>
          <a:p>
            <a:pPr marL="285750" indent="-285750">
              <a:buFont typeface="Arial" panose="020B0604020202020204" pitchFamily="34" charset="0"/>
              <a:buChar char="•"/>
            </a:pPr>
            <a:r>
              <a:rPr lang="zh-CN" altLang="en-US" dirty="0"/>
              <a:t>计算社科平台：计算社会科学</a:t>
            </a:r>
            <a:r>
              <a:rPr lang="zh-CN" altLang="en-US" b="1" dirty="0">
                <a:solidFill>
                  <a:srgbClr val="C15134"/>
                </a:solidFill>
              </a:rPr>
              <a:t>编程语言证书项目</a:t>
            </a:r>
            <a:endParaRPr lang="en-US" altLang="zh-CN" b="1" dirty="0">
              <a:solidFill>
                <a:srgbClr val="C15134"/>
              </a:solidFill>
            </a:endParaRPr>
          </a:p>
        </p:txBody>
      </p:sp>
      <p:grpSp>
        <p:nvGrpSpPr>
          <p:cNvPr id="4" name="群組 3">
            <a:extLst>
              <a:ext uri="{FF2B5EF4-FFF2-40B4-BE49-F238E27FC236}">
                <a16:creationId xmlns:a16="http://schemas.microsoft.com/office/drawing/2014/main" id="{AE8FDD36-5F4F-3D1B-5DEA-FB21ED7452ED}"/>
              </a:ext>
            </a:extLst>
          </p:cNvPr>
          <p:cNvGrpSpPr/>
          <p:nvPr/>
        </p:nvGrpSpPr>
        <p:grpSpPr>
          <a:xfrm>
            <a:off x="1227962" y="1123368"/>
            <a:ext cx="4144821" cy="3529685"/>
            <a:chOff x="1428836" y="1480003"/>
            <a:chExt cx="3047999" cy="2977661"/>
          </a:xfrm>
        </p:grpSpPr>
        <p:grpSp>
          <p:nvGrpSpPr>
            <p:cNvPr id="3" name="群組 2">
              <a:extLst>
                <a:ext uri="{FF2B5EF4-FFF2-40B4-BE49-F238E27FC236}">
                  <a16:creationId xmlns:a16="http://schemas.microsoft.com/office/drawing/2014/main" id="{554364FE-B151-5088-CD1D-59A71DDEE1DB}"/>
                </a:ext>
              </a:extLst>
            </p:cNvPr>
            <p:cNvGrpSpPr/>
            <p:nvPr/>
          </p:nvGrpSpPr>
          <p:grpSpPr>
            <a:xfrm>
              <a:off x="1428836" y="1480003"/>
              <a:ext cx="3047999" cy="2977661"/>
              <a:chOff x="1428836" y="1601923"/>
              <a:chExt cx="3047999" cy="2977661"/>
            </a:xfrm>
          </p:grpSpPr>
          <p:grpSp>
            <p:nvGrpSpPr>
              <p:cNvPr id="7" name="组合 15">
                <a:extLst>
                  <a:ext uri="{FF2B5EF4-FFF2-40B4-BE49-F238E27FC236}">
                    <a16:creationId xmlns:a16="http://schemas.microsoft.com/office/drawing/2014/main" id="{1E42B71A-C7F2-C43F-D319-84967F6AB3BE}"/>
                  </a:ext>
                </a:extLst>
              </p:cNvPr>
              <p:cNvGrpSpPr/>
              <p:nvPr/>
            </p:nvGrpSpPr>
            <p:grpSpPr>
              <a:xfrm>
                <a:off x="1428836" y="1601923"/>
                <a:ext cx="3047999" cy="2977661"/>
                <a:chOff x="4700954" y="1512276"/>
                <a:chExt cx="3047999" cy="2977661"/>
              </a:xfrm>
            </p:grpSpPr>
            <p:sp>
              <p:nvSpPr>
                <p:cNvPr id="8" name="等腰三角形 3">
                  <a:extLst>
                    <a:ext uri="{FF2B5EF4-FFF2-40B4-BE49-F238E27FC236}">
                      <a16:creationId xmlns:a16="http://schemas.microsoft.com/office/drawing/2014/main" id="{8C189C57-149A-F09E-21B7-E2BD98B1E250}"/>
                    </a:ext>
                  </a:extLst>
                </p:cNvPr>
                <p:cNvSpPr/>
                <p:nvPr/>
              </p:nvSpPr>
              <p:spPr>
                <a:xfrm>
                  <a:off x="4700954" y="1512276"/>
                  <a:ext cx="3047999" cy="2977661"/>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文本框 12">
                  <a:extLst>
                    <a:ext uri="{FF2B5EF4-FFF2-40B4-BE49-F238E27FC236}">
                      <a16:creationId xmlns:a16="http://schemas.microsoft.com/office/drawing/2014/main" id="{6243DC6D-D448-A308-C580-6D5067F5576C}"/>
                    </a:ext>
                  </a:extLst>
                </p:cNvPr>
                <p:cNvSpPr txBox="1"/>
                <p:nvPr/>
              </p:nvSpPr>
              <p:spPr>
                <a:xfrm>
                  <a:off x="5667660" y="2178347"/>
                  <a:ext cx="1075764" cy="908747"/>
                </a:xfrm>
                <a:prstGeom prst="rect">
                  <a:avLst/>
                </a:prstGeom>
                <a:noFill/>
              </p:spPr>
              <p:txBody>
                <a:bodyPr wrap="square" rtlCol="0">
                  <a:spAutoFit/>
                </a:bodyPr>
                <a:lstStyle/>
                <a:p>
                  <a:pPr algn="ctr"/>
                  <a:r>
                    <a:rPr lang="zh-CN" altLang="en-US" sz="2400" b="1" dirty="0">
                      <a:solidFill>
                        <a:srgbClr val="FFC000"/>
                      </a:solidFill>
                    </a:rPr>
                    <a:t>学术</a:t>
                  </a:r>
                  <a:endParaRPr lang="en-US" altLang="zh-CN" sz="2400" b="1" dirty="0">
                    <a:solidFill>
                      <a:srgbClr val="FFC000"/>
                    </a:solidFill>
                  </a:endParaRPr>
                </a:p>
                <a:p>
                  <a:pPr algn="ctr"/>
                  <a:r>
                    <a:rPr lang="zh-CN" altLang="en-US" sz="2000" dirty="0">
                      <a:solidFill>
                        <a:srgbClr val="FFC000"/>
                      </a:solidFill>
                    </a:rPr>
                    <a:t>理论方法</a:t>
                  </a:r>
                  <a:endParaRPr lang="en-US" altLang="zh-CN" sz="2000" dirty="0">
                    <a:solidFill>
                      <a:srgbClr val="FFC000"/>
                    </a:solidFill>
                  </a:endParaRPr>
                </a:p>
                <a:p>
                  <a:pPr algn="ctr"/>
                  <a:r>
                    <a:rPr lang="zh-CN" altLang="en-US" sz="2000" dirty="0">
                      <a:solidFill>
                        <a:srgbClr val="C00000"/>
                      </a:solidFill>
                    </a:rPr>
                    <a:t>双循环</a:t>
                  </a:r>
                  <a:endParaRPr lang="en-US" sz="2000" dirty="0">
                    <a:solidFill>
                      <a:srgbClr val="C00000"/>
                    </a:solidFill>
                  </a:endParaRPr>
                </a:p>
              </p:txBody>
            </p:sp>
            <p:sp>
              <p:nvSpPr>
                <p:cNvPr id="10" name="文本框 13">
                  <a:extLst>
                    <a:ext uri="{FF2B5EF4-FFF2-40B4-BE49-F238E27FC236}">
                      <a16:creationId xmlns:a16="http://schemas.microsoft.com/office/drawing/2014/main" id="{3D498C9E-F290-EC0D-F08D-CA98012B7E37}"/>
                    </a:ext>
                  </a:extLst>
                </p:cNvPr>
                <p:cNvSpPr txBox="1"/>
                <p:nvPr/>
              </p:nvSpPr>
              <p:spPr>
                <a:xfrm>
                  <a:off x="4865322" y="3682059"/>
                  <a:ext cx="1075764" cy="804890"/>
                </a:xfrm>
                <a:prstGeom prst="rect">
                  <a:avLst/>
                </a:prstGeom>
                <a:noFill/>
              </p:spPr>
              <p:txBody>
                <a:bodyPr wrap="square" rtlCol="0">
                  <a:spAutoFit/>
                </a:bodyPr>
                <a:lstStyle/>
                <a:p>
                  <a:pPr algn="ctr"/>
                  <a:r>
                    <a:rPr lang="zh-CN" altLang="en-US" sz="2000" b="1" dirty="0">
                      <a:solidFill>
                        <a:srgbClr val="FFC000"/>
                      </a:solidFill>
                    </a:rPr>
                    <a:t>教学</a:t>
                  </a:r>
                  <a:endParaRPr lang="en-US" altLang="zh-CN" sz="2000" b="1" dirty="0">
                    <a:solidFill>
                      <a:srgbClr val="FFC000"/>
                    </a:solidFill>
                  </a:endParaRPr>
                </a:p>
                <a:p>
                  <a:pPr algn="ctr"/>
                  <a:r>
                    <a:rPr lang="zh-CN" altLang="en-US" dirty="0">
                      <a:solidFill>
                        <a:srgbClr val="FFC000"/>
                      </a:solidFill>
                    </a:rPr>
                    <a:t>课内课外</a:t>
                  </a:r>
                  <a:endParaRPr lang="en-US" altLang="zh-CN" dirty="0">
                    <a:solidFill>
                      <a:srgbClr val="FFC000"/>
                    </a:solidFill>
                  </a:endParaRPr>
                </a:p>
                <a:p>
                  <a:pPr algn="ctr"/>
                  <a:r>
                    <a:rPr lang="zh-CN" altLang="en-US" dirty="0">
                      <a:solidFill>
                        <a:srgbClr val="C00000"/>
                      </a:solidFill>
                    </a:rPr>
                    <a:t>双轮动</a:t>
                  </a:r>
                  <a:endParaRPr lang="en-US" dirty="0">
                    <a:solidFill>
                      <a:srgbClr val="C00000"/>
                    </a:solidFill>
                  </a:endParaRPr>
                </a:p>
              </p:txBody>
            </p:sp>
            <p:sp>
              <p:nvSpPr>
                <p:cNvPr id="11" name="文本框 14">
                  <a:extLst>
                    <a:ext uri="{FF2B5EF4-FFF2-40B4-BE49-F238E27FC236}">
                      <a16:creationId xmlns:a16="http://schemas.microsoft.com/office/drawing/2014/main" id="{A79E2B0A-561C-9B13-D779-941A50DB8A82}"/>
                    </a:ext>
                  </a:extLst>
                </p:cNvPr>
                <p:cNvSpPr txBox="1"/>
                <p:nvPr/>
              </p:nvSpPr>
              <p:spPr>
                <a:xfrm>
                  <a:off x="6521614" y="3682060"/>
                  <a:ext cx="1075764" cy="804890"/>
                </a:xfrm>
                <a:prstGeom prst="rect">
                  <a:avLst/>
                </a:prstGeom>
                <a:noFill/>
              </p:spPr>
              <p:txBody>
                <a:bodyPr wrap="square" rtlCol="0">
                  <a:spAutoFit/>
                </a:bodyPr>
                <a:lstStyle/>
                <a:p>
                  <a:pPr algn="ctr"/>
                  <a:r>
                    <a:rPr lang="zh-CN" altLang="en-US" sz="2000" b="1" dirty="0">
                      <a:solidFill>
                        <a:srgbClr val="FFC000"/>
                      </a:solidFill>
                    </a:rPr>
                    <a:t>服务</a:t>
                  </a:r>
                  <a:endParaRPr lang="en-US" altLang="zh-CN" sz="2000" b="1" dirty="0">
                    <a:solidFill>
                      <a:srgbClr val="FFC000"/>
                    </a:solidFill>
                  </a:endParaRPr>
                </a:p>
                <a:p>
                  <a:pPr algn="ctr"/>
                  <a:r>
                    <a:rPr lang="zh-CN" altLang="en-US" dirty="0">
                      <a:solidFill>
                        <a:srgbClr val="FFC000"/>
                      </a:solidFill>
                    </a:rPr>
                    <a:t>又红又专</a:t>
                  </a:r>
                  <a:endParaRPr lang="en-US" altLang="zh-CN" dirty="0">
                    <a:solidFill>
                      <a:srgbClr val="FFC000"/>
                    </a:solidFill>
                  </a:endParaRPr>
                </a:p>
                <a:p>
                  <a:pPr algn="ctr"/>
                  <a:r>
                    <a:rPr lang="zh-CN" altLang="en-US" dirty="0">
                      <a:solidFill>
                        <a:srgbClr val="C00000"/>
                      </a:solidFill>
                    </a:rPr>
                    <a:t>双肩挑</a:t>
                  </a:r>
                  <a:endParaRPr lang="en-US" dirty="0">
                    <a:solidFill>
                      <a:srgbClr val="C00000"/>
                    </a:solidFill>
                  </a:endParaRPr>
                </a:p>
              </p:txBody>
            </p:sp>
          </p:grpSp>
          <p:sp>
            <p:nvSpPr>
              <p:cNvPr id="15" name="等腰三角形 11">
                <a:extLst>
                  <a:ext uri="{FF2B5EF4-FFF2-40B4-BE49-F238E27FC236}">
                    <a16:creationId xmlns:a16="http://schemas.microsoft.com/office/drawing/2014/main" id="{3530723F-F5F9-9B87-7BCA-4A9FE90B80FB}"/>
                  </a:ext>
                </a:extLst>
              </p:cNvPr>
              <p:cNvSpPr/>
              <p:nvPr/>
            </p:nvSpPr>
            <p:spPr>
              <a:xfrm rot="10800000">
                <a:off x="2088442" y="3320190"/>
                <a:ext cx="1749655" cy="1259384"/>
              </a:xfrm>
              <a:prstGeom prst="triangl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sp>
          <p:nvSpPr>
            <p:cNvPr id="16" name="文本框 21">
              <a:extLst>
                <a:ext uri="{FF2B5EF4-FFF2-40B4-BE49-F238E27FC236}">
                  <a16:creationId xmlns:a16="http://schemas.microsoft.com/office/drawing/2014/main" id="{863F938B-E7A5-33C7-0FE7-600E8D4E5230}"/>
                </a:ext>
              </a:extLst>
            </p:cNvPr>
            <p:cNvSpPr txBox="1"/>
            <p:nvPr/>
          </p:nvSpPr>
          <p:spPr>
            <a:xfrm>
              <a:off x="2674810" y="3325992"/>
              <a:ext cx="666278" cy="701034"/>
            </a:xfrm>
            <a:prstGeom prst="rect">
              <a:avLst/>
            </a:prstGeom>
            <a:noFill/>
          </p:spPr>
          <p:txBody>
            <a:bodyPr wrap="square" rtlCol="0">
              <a:spAutoFit/>
            </a:bodyPr>
            <a:lstStyle/>
            <a:p>
              <a:r>
                <a:rPr lang="zh-CN" altLang="en-US" sz="2400" b="1" dirty="0"/>
                <a:t>全面</a:t>
              </a:r>
              <a:endParaRPr lang="en-US" altLang="zh-CN" sz="2400" b="1" dirty="0"/>
            </a:p>
            <a:p>
              <a:r>
                <a:rPr lang="zh-CN" altLang="en-US" sz="2400" b="1" dirty="0"/>
                <a:t>发展</a:t>
              </a:r>
              <a:endParaRPr lang="en-US" sz="2400" b="1" dirty="0"/>
            </a:p>
          </p:txBody>
        </p:sp>
      </p:grpSp>
      <p:grpSp>
        <p:nvGrpSpPr>
          <p:cNvPr id="17" name="群組 16">
            <a:extLst>
              <a:ext uri="{FF2B5EF4-FFF2-40B4-BE49-F238E27FC236}">
                <a16:creationId xmlns:a16="http://schemas.microsoft.com/office/drawing/2014/main" id="{83DFBF74-A017-5744-A0A5-04AFFB591692}"/>
              </a:ext>
            </a:extLst>
          </p:cNvPr>
          <p:cNvGrpSpPr/>
          <p:nvPr/>
        </p:nvGrpSpPr>
        <p:grpSpPr>
          <a:xfrm>
            <a:off x="-218458" y="11270"/>
            <a:ext cx="12410458" cy="423434"/>
            <a:chOff x="-218458" y="0"/>
            <a:chExt cx="12410458" cy="423434"/>
          </a:xfrm>
        </p:grpSpPr>
        <p:sp>
          <p:nvSpPr>
            <p:cNvPr id="18" name="矩形 17">
              <a:extLst>
                <a:ext uri="{FF2B5EF4-FFF2-40B4-BE49-F238E27FC236}">
                  <a16:creationId xmlns:a16="http://schemas.microsoft.com/office/drawing/2014/main" id="{8AC7D54E-81E0-BE0B-23EE-89FAE6B745EC}"/>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9" name="文字方塊 18">
              <a:extLst>
                <a:ext uri="{FF2B5EF4-FFF2-40B4-BE49-F238E27FC236}">
                  <a16:creationId xmlns:a16="http://schemas.microsoft.com/office/drawing/2014/main" id="{E4E5BCB2-EDD1-B116-F101-B22EED2FAA81}"/>
                </a:ext>
              </a:extLst>
            </p:cNvPr>
            <p:cNvSpPr txBox="1"/>
            <p:nvPr/>
          </p:nvSpPr>
          <p:spPr>
            <a:xfrm>
              <a:off x="-218458" y="23324"/>
              <a:ext cx="4454702"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未来展望</a:t>
              </a:r>
              <a:r>
                <a:rPr kumimoji="1" lang="en-US" altLang="zh-CN" sz="2000" b="1" dirty="0">
                  <a:solidFill>
                    <a:schemeClr val="bg1"/>
                  </a:solidFill>
                  <a:latin typeface="Hei" pitchFamily="2" charset="-122"/>
                  <a:ea typeface="Hei" pitchFamily="2" charset="-122"/>
                </a:rPr>
                <a:t>: </a:t>
              </a:r>
              <a:r>
                <a:rPr kumimoji="1" lang="zh-CN" altLang="en-US" sz="2000" b="1" dirty="0">
                  <a:solidFill>
                    <a:schemeClr val="bg1"/>
                  </a:solidFill>
                  <a:latin typeface="Hei" pitchFamily="2" charset="-122"/>
                  <a:ea typeface="Hei" pitchFamily="2" charset="-122"/>
                </a:rPr>
                <a:t>勉励创新，全面发展</a:t>
              </a:r>
            </a:p>
          </p:txBody>
        </p:sp>
      </p:grpSp>
      <p:grpSp>
        <p:nvGrpSpPr>
          <p:cNvPr id="20" name="群組 19">
            <a:extLst>
              <a:ext uri="{FF2B5EF4-FFF2-40B4-BE49-F238E27FC236}">
                <a16:creationId xmlns:a16="http://schemas.microsoft.com/office/drawing/2014/main" id="{FF9B5253-DD63-FA02-7B27-C6AE26D73BD1}"/>
              </a:ext>
            </a:extLst>
          </p:cNvPr>
          <p:cNvGrpSpPr/>
          <p:nvPr/>
        </p:nvGrpSpPr>
        <p:grpSpPr>
          <a:xfrm>
            <a:off x="0" y="6523572"/>
            <a:ext cx="12165806" cy="350668"/>
            <a:chOff x="0" y="6512302"/>
            <a:chExt cx="12165806" cy="350668"/>
          </a:xfrm>
        </p:grpSpPr>
        <p:sp>
          <p:nvSpPr>
            <p:cNvPr id="21" name="矩形 20">
              <a:extLst>
                <a:ext uri="{FF2B5EF4-FFF2-40B4-BE49-F238E27FC236}">
                  <a16:creationId xmlns:a16="http://schemas.microsoft.com/office/drawing/2014/main" id="{CF0C567C-424E-A9DC-58E9-9B8E0CB8A702}"/>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2" name="文字方塊 21">
              <a:extLst>
                <a:ext uri="{FF2B5EF4-FFF2-40B4-BE49-F238E27FC236}">
                  <a16:creationId xmlns:a16="http://schemas.microsoft.com/office/drawing/2014/main" id="{7EE72352-716A-B640-614D-B4A75424DDF9}"/>
                </a:ext>
              </a:extLst>
            </p:cNvPr>
            <p:cNvSpPr txBox="1"/>
            <p:nvPr/>
          </p:nvSpPr>
          <p:spPr>
            <a:xfrm>
              <a:off x="11506382" y="6524416"/>
              <a:ext cx="389850" cy="338554"/>
            </a:xfrm>
            <a:prstGeom prst="rect">
              <a:avLst/>
            </a:prstGeom>
            <a:noFill/>
          </p:spPr>
          <p:txBody>
            <a:bodyPr wrap="none" rtlCol="0">
              <a:spAutoFit/>
            </a:bodyPr>
            <a:lstStyle/>
            <a:p>
              <a:r>
                <a:rPr kumimoji="1" lang="en-US" altLang="zh-CN" sz="1600" dirty="0">
                  <a:solidFill>
                    <a:schemeClr val="bg1"/>
                  </a:solidFill>
                  <a:latin typeface="Times" pitchFamily="2" charset="0"/>
                </a:rPr>
                <a:t>12</a:t>
              </a:r>
              <a:endParaRPr kumimoji="1" lang="zh-TW" altLang="en-US" sz="1600" dirty="0">
                <a:solidFill>
                  <a:schemeClr val="bg1"/>
                </a:solidFill>
                <a:latin typeface="Times" pitchFamily="2" charset="0"/>
              </a:endParaRPr>
            </a:p>
          </p:txBody>
        </p:sp>
        <p:sp>
          <p:nvSpPr>
            <p:cNvPr id="23" name="文字方塊 22">
              <a:extLst>
                <a:ext uri="{FF2B5EF4-FFF2-40B4-BE49-F238E27FC236}">
                  <a16:creationId xmlns:a16="http://schemas.microsoft.com/office/drawing/2014/main" id="{CFF1C18C-1342-FF19-390A-2C5406F66D86}"/>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24" name="文字方塊 23">
              <a:extLst>
                <a:ext uri="{FF2B5EF4-FFF2-40B4-BE49-F238E27FC236}">
                  <a16:creationId xmlns:a16="http://schemas.microsoft.com/office/drawing/2014/main" id="{07E866FC-8FAF-384C-A071-3D4045A1C434}"/>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2" name="文本框 1">
            <a:extLst>
              <a:ext uri="{FF2B5EF4-FFF2-40B4-BE49-F238E27FC236}">
                <a16:creationId xmlns:a16="http://schemas.microsoft.com/office/drawing/2014/main" id="{11FA35B8-0D01-4ACC-A1AA-995311499CAD}"/>
              </a:ext>
            </a:extLst>
          </p:cNvPr>
          <p:cNvSpPr txBox="1"/>
          <p:nvPr/>
        </p:nvSpPr>
        <p:spPr>
          <a:xfrm>
            <a:off x="4215027" y="534302"/>
            <a:ext cx="7312572" cy="461665"/>
          </a:xfrm>
          <a:prstGeom prst="rect">
            <a:avLst/>
          </a:prstGeom>
          <a:solidFill>
            <a:schemeClr val="bg1">
              <a:lumMod val="85000"/>
            </a:schemeClr>
          </a:solidFill>
        </p:spPr>
        <p:txBody>
          <a:bodyPr wrap="square" rtlCol="0">
            <a:spAutoFit/>
          </a:bodyPr>
          <a:lstStyle/>
          <a:p>
            <a:r>
              <a:rPr lang="zh-CN" altLang="en-US" sz="2400" dirty="0">
                <a:solidFill>
                  <a:srgbClr val="000000"/>
                </a:solidFill>
                <a:ea typeface="微软雅黑" panose="020B0503020204020204" pitchFamily="34" charset="-122"/>
              </a:rPr>
              <a:t>最终目标：</a:t>
            </a:r>
            <a:r>
              <a:rPr lang="zh-CN" altLang="en-US" sz="2400" dirty="0"/>
              <a:t>“</a:t>
            </a:r>
            <a:r>
              <a:rPr lang="zh-CN" altLang="en-US" sz="2400" b="0" i="0" dirty="0">
                <a:solidFill>
                  <a:srgbClr val="000000"/>
                </a:solidFill>
                <a:effectLst/>
                <a:ea typeface="微软雅黑" panose="020B0503020204020204" pitchFamily="34" charset="-122"/>
              </a:rPr>
              <a:t>塑造学生品格、品行、品味的‘</a:t>
            </a:r>
            <a:r>
              <a:rPr lang="zh-CN" altLang="en-US" sz="2400" b="1" i="0" dirty="0">
                <a:solidFill>
                  <a:srgbClr val="C15134"/>
                </a:solidFill>
                <a:effectLst/>
                <a:ea typeface="微软雅黑" panose="020B0503020204020204" pitchFamily="34" charset="-122"/>
              </a:rPr>
              <a:t>大先生</a:t>
            </a:r>
            <a:r>
              <a:rPr lang="en-US" altLang="zh-CN" sz="2400" dirty="0">
                <a:solidFill>
                  <a:srgbClr val="000000"/>
                </a:solidFill>
                <a:ea typeface="微软雅黑" panose="020B0503020204020204" pitchFamily="34" charset="-122"/>
              </a:rPr>
              <a:t>’</a:t>
            </a:r>
            <a:r>
              <a:rPr lang="zh-CN" altLang="en-US" sz="2400" dirty="0"/>
              <a:t>” </a:t>
            </a:r>
            <a:endParaRPr lang="en-US" sz="2400" dirty="0"/>
          </a:p>
        </p:txBody>
      </p:sp>
    </p:spTree>
    <p:extLst>
      <p:ext uri="{BB962C8B-B14F-4D97-AF65-F5344CB8AC3E}">
        <p14:creationId xmlns:p14="http://schemas.microsoft.com/office/powerpoint/2010/main" val="2729347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263C50C6-0BE8-2493-8164-D1E7B344535F}"/>
              </a:ext>
            </a:extLst>
          </p:cNvPr>
          <p:cNvSpPr txBox="1"/>
          <p:nvPr/>
        </p:nvSpPr>
        <p:spPr>
          <a:xfrm>
            <a:off x="3746639" y="2705725"/>
            <a:ext cx="4698722" cy="1446550"/>
          </a:xfrm>
          <a:prstGeom prst="rect">
            <a:avLst/>
          </a:prstGeom>
          <a:noFill/>
        </p:spPr>
        <p:txBody>
          <a:bodyPr wrap="none" rtlCol="0">
            <a:spAutoFit/>
          </a:bodyPr>
          <a:lstStyle/>
          <a:p>
            <a:pPr algn="ctr"/>
            <a:r>
              <a:rPr kumimoji="1" lang="zh-TW" altLang="en-US" sz="4400" dirty="0">
                <a:ea typeface="SimHei" panose="02010609060101010101" pitchFamily="49" charset="-122"/>
              </a:rPr>
              <a:t>衷心感谢各位专家</a:t>
            </a:r>
            <a:br>
              <a:rPr kumimoji="1" lang="zh-TW" altLang="en-US" sz="4400" dirty="0">
                <a:ea typeface="SimHei" panose="02010609060101010101" pitchFamily="49" charset="-122"/>
              </a:rPr>
            </a:br>
            <a:r>
              <a:rPr kumimoji="1" lang="zh-TW" altLang="en-US" sz="4400" dirty="0">
                <a:ea typeface="SimHei" panose="02010609060101010101" pitchFamily="49" charset="-122"/>
              </a:rPr>
              <a:t>敬请批评指正！</a:t>
            </a:r>
          </a:p>
        </p:txBody>
      </p:sp>
      <p:sp>
        <p:nvSpPr>
          <p:cNvPr id="4" name="矩形 3">
            <a:extLst>
              <a:ext uri="{FF2B5EF4-FFF2-40B4-BE49-F238E27FC236}">
                <a16:creationId xmlns:a16="http://schemas.microsoft.com/office/drawing/2014/main" id="{77D3CAE3-0BB1-ADEA-3BFE-87B90D747483}"/>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7" name="群組 6">
            <a:extLst>
              <a:ext uri="{FF2B5EF4-FFF2-40B4-BE49-F238E27FC236}">
                <a16:creationId xmlns:a16="http://schemas.microsoft.com/office/drawing/2014/main" id="{A98BEB01-1676-3C12-4C3C-886F39034D39}"/>
              </a:ext>
            </a:extLst>
          </p:cNvPr>
          <p:cNvGrpSpPr/>
          <p:nvPr/>
        </p:nvGrpSpPr>
        <p:grpSpPr>
          <a:xfrm>
            <a:off x="0" y="6523572"/>
            <a:ext cx="12165806" cy="350668"/>
            <a:chOff x="0" y="6512302"/>
            <a:chExt cx="12165806" cy="350668"/>
          </a:xfrm>
        </p:grpSpPr>
        <p:sp>
          <p:nvSpPr>
            <p:cNvPr id="8" name="矩形 7">
              <a:extLst>
                <a:ext uri="{FF2B5EF4-FFF2-40B4-BE49-F238E27FC236}">
                  <a16:creationId xmlns:a16="http://schemas.microsoft.com/office/drawing/2014/main" id="{EEB2D1AA-9E50-6C5A-4CEC-61622B0074B8}"/>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文字方塊 8">
              <a:extLst>
                <a:ext uri="{FF2B5EF4-FFF2-40B4-BE49-F238E27FC236}">
                  <a16:creationId xmlns:a16="http://schemas.microsoft.com/office/drawing/2014/main" id="{481E1CA0-7EB6-ABBE-2F56-25E4A693B3FE}"/>
                </a:ext>
              </a:extLst>
            </p:cNvPr>
            <p:cNvSpPr txBox="1"/>
            <p:nvPr/>
          </p:nvSpPr>
          <p:spPr>
            <a:xfrm>
              <a:off x="11506382" y="6524416"/>
              <a:ext cx="389850" cy="338554"/>
            </a:xfrm>
            <a:prstGeom prst="rect">
              <a:avLst/>
            </a:prstGeom>
            <a:noFill/>
          </p:spPr>
          <p:txBody>
            <a:bodyPr wrap="none" rtlCol="0">
              <a:spAutoFit/>
            </a:bodyPr>
            <a:lstStyle/>
            <a:p>
              <a:r>
                <a:rPr kumimoji="1" lang="en-US" altLang="zh-CN" sz="1600" dirty="0">
                  <a:solidFill>
                    <a:schemeClr val="bg1"/>
                  </a:solidFill>
                  <a:latin typeface="Times" pitchFamily="2" charset="0"/>
                </a:rPr>
                <a:t>13</a:t>
              </a:r>
              <a:endParaRPr kumimoji="1" lang="zh-TW" altLang="en-US" sz="1600" dirty="0">
                <a:solidFill>
                  <a:schemeClr val="bg1"/>
                </a:solidFill>
                <a:latin typeface="Times" pitchFamily="2" charset="0"/>
              </a:endParaRPr>
            </a:p>
          </p:txBody>
        </p:sp>
        <p:sp>
          <p:nvSpPr>
            <p:cNvPr id="10" name="文字方塊 9">
              <a:extLst>
                <a:ext uri="{FF2B5EF4-FFF2-40B4-BE49-F238E27FC236}">
                  <a16:creationId xmlns:a16="http://schemas.microsoft.com/office/drawing/2014/main" id="{A995B1FB-FCD0-DF66-0783-4E4B4E8BEAD0}"/>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1" name="文字方塊 10">
              <a:extLst>
                <a:ext uri="{FF2B5EF4-FFF2-40B4-BE49-F238E27FC236}">
                  <a16:creationId xmlns:a16="http://schemas.microsoft.com/office/drawing/2014/main" id="{72F074D3-144D-84B7-78B2-38196AD75BC1}"/>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471339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B9B66E65-1BF5-7232-293A-16B8D5F92509}"/>
              </a:ext>
            </a:extLst>
          </p:cNvPr>
          <p:cNvSpPr txBox="1"/>
          <p:nvPr/>
        </p:nvSpPr>
        <p:spPr>
          <a:xfrm>
            <a:off x="1067341" y="879146"/>
            <a:ext cx="9362661" cy="4708981"/>
          </a:xfrm>
          <a:prstGeom prst="rect">
            <a:avLst/>
          </a:prstGeom>
          <a:noFill/>
        </p:spPr>
        <p:txBody>
          <a:bodyPr wrap="square" rtlCol="0">
            <a:spAutoFit/>
          </a:bodyPr>
          <a:lstStyle/>
          <a:p>
            <a:r>
              <a:rPr lang="zh-TW" altLang="en-US" sz="2000" i="1" dirty="0">
                <a:ea typeface="Microsoft YaHei" panose="020B0503020204020204" pitchFamily="34" charset="-122"/>
              </a:rPr>
              <a:t>学术经历</a:t>
            </a:r>
            <a:endParaRPr lang="en-US" altLang="zh-TW" sz="2000" i="1" dirty="0">
              <a:ea typeface="Microsoft YaHei" panose="020B0503020204020204" pitchFamily="34" charset="-122"/>
            </a:endParaRPr>
          </a:p>
          <a:p>
            <a:endParaRPr lang="zh-TW" altLang="en-US" sz="2000" dirty="0">
              <a:ea typeface="Microsoft YaHei" panose="020B0503020204020204" pitchFamily="34" charset="-122"/>
            </a:endParaRPr>
          </a:p>
          <a:p>
            <a:pPr marL="285750" indent="-285750">
              <a:buFont typeface="Arial" panose="020B0604020202020204" pitchFamily="34" charset="0"/>
              <a:buChar char="•"/>
            </a:pPr>
            <a:r>
              <a:rPr lang="en-US" altLang="zh-TW" sz="2000" b="1" dirty="0">
                <a:ea typeface="Microsoft YaHei" panose="020B0503020204020204" pitchFamily="34" charset="-122"/>
              </a:rPr>
              <a:t>2021-</a:t>
            </a:r>
            <a:r>
              <a:rPr lang="zh-TW" altLang="en-US" sz="2000" b="1" dirty="0">
                <a:ea typeface="Microsoft YaHei" panose="020B0503020204020204" pitchFamily="34" charset="-122"/>
              </a:rPr>
              <a:t>今：清华大学社会科学学院政治系   副教授</a:t>
            </a:r>
            <a:endParaRPr lang="zh-TW" altLang="en-US" sz="2000" dirty="0">
              <a:ea typeface="Microsoft YaHei" panose="020B0503020204020204" pitchFamily="34" charset="-122"/>
            </a:endParaRPr>
          </a:p>
          <a:p>
            <a:pPr marL="285750" indent="-285750">
              <a:buFont typeface="Arial" panose="020B0604020202020204" pitchFamily="34" charset="0"/>
              <a:buChar char="•"/>
            </a:pPr>
            <a:r>
              <a:rPr lang="en-US" altLang="zh-TW" sz="2000" dirty="0">
                <a:ea typeface="Microsoft YaHei" panose="020B0503020204020204" pitchFamily="34" charset="-122"/>
              </a:rPr>
              <a:t>2019-2021</a:t>
            </a:r>
            <a:r>
              <a:rPr lang="zh-TW" altLang="en-US" sz="2000" dirty="0">
                <a:ea typeface="Microsoft YaHei" panose="020B0503020204020204" pitchFamily="34" charset="-122"/>
              </a:rPr>
              <a:t>：清华大学社会科学学院政治系   助理教授</a:t>
            </a:r>
            <a:endParaRPr lang="en-US" altLang="zh-TW" sz="2000" dirty="0">
              <a:ea typeface="Microsoft YaHei" panose="020B0503020204020204" pitchFamily="34" charset="-122"/>
            </a:endParaRPr>
          </a:p>
          <a:p>
            <a:pPr marL="285750" indent="-285750">
              <a:buFont typeface="Arial" panose="020B0604020202020204" pitchFamily="34" charset="0"/>
              <a:buChar char="•"/>
            </a:pPr>
            <a:endParaRPr lang="zh-TW" altLang="en-US" sz="2000" dirty="0">
              <a:ea typeface="Microsoft YaHei" panose="020B0503020204020204" pitchFamily="34" charset="-122"/>
            </a:endParaRPr>
          </a:p>
          <a:p>
            <a:pPr marL="285750" indent="-285750">
              <a:buFont typeface="Arial" panose="020B0604020202020204" pitchFamily="34" charset="0"/>
              <a:buChar char="•"/>
            </a:pPr>
            <a:r>
              <a:rPr lang="en-US" altLang="zh-TW" sz="2000" dirty="0">
                <a:ea typeface="Microsoft YaHei" panose="020B0503020204020204" pitchFamily="34" charset="-122"/>
              </a:rPr>
              <a:t>2013-2018</a:t>
            </a:r>
            <a:r>
              <a:rPr lang="zh-TW" altLang="en-US" sz="2000" dirty="0">
                <a:ea typeface="Microsoft YaHei" panose="020B0503020204020204" pitchFamily="34" charset="-122"/>
              </a:rPr>
              <a:t>：美国爱荷华大学  政治学博士</a:t>
            </a:r>
          </a:p>
          <a:p>
            <a:pPr marL="285750" indent="-285750">
              <a:buFont typeface="Arial" panose="020B0604020202020204" pitchFamily="34" charset="0"/>
              <a:buChar char="•"/>
            </a:pPr>
            <a:r>
              <a:rPr lang="en-US" altLang="zh-TW" sz="2000" dirty="0">
                <a:ea typeface="Microsoft YaHei" panose="020B0503020204020204" pitchFamily="34" charset="-122"/>
              </a:rPr>
              <a:t>2011-2013</a:t>
            </a:r>
            <a:r>
              <a:rPr lang="zh-TW" altLang="en-US" sz="2000" dirty="0">
                <a:ea typeface="Microsoft YaHei" panose="020B0503020204020204" pitchFamily="34" charset="-122"/>
              </a:rPr>
              <a:t>：美国南卡罗莱纳大学  政治学硕士</a:t>
            </a:r>
          </a:p>
          <a:p>
            <a:pPr marL="285750" indent="-285750">
              <a:buFont typeface="Arial" panose="020B0604020202020204" pitchFamily="34" charset="0"/>
              <a:buChar char="•"/>
            </a:pPr>
            <a:r>
              <a:rPr lang="en-US" altLang="zh-TW" sz="2000" dirty="0">
                <a:ea typeface="Microsoft YaHei" panose="020B0503020204020204" pitchFamily="34" charset="-122"/>
              </a:rPr>
              <a:t>2009-2011</a:t>
            </a:r>
            <a:r>
              <a:rPr lang="zh-TW" altLang="en-US" sz="2000" dirty="0">
                <a:ea typeface="Microsoft YaHei" panose="020B0503020204020204" pitchFamily="34" charset="-122"/>
              </a:rPr>
              <a:t>：加拿大里贾纳大学  政治学硕士</a:t>
            </a:r>
          </a:p>
          <a:p>
            <a:pPr marL="285750" indent="-285750">
              <a:buFont typeface="Arial" panose="020B0604020202020204" pitchFamily="34" charset="0"/>
              <a:buChar char="•"/>
            </a:pPr>
            <a:r>
              <a:rPr lang="en-US" altLang="zh-TW" sz="2000" dirty="0">
                <a:ea typeface="Microsoft YaHei" panose="020B0503020204020204" pitchFamily="34" charset="-122"/>
              </a:rPr>
              <a:t>2005-2009</a:t>
            </a:r>
            <a:r>
              <a:rPr lang="zh-TW" altLang="en-US" sz="2000" dirty="0">
                <a:ea typeface="Microsoft YaHei" panose="020B0503020204020204" pitchFamily="34" charset="-122"/>
              </a:rPr>
              <a:t>：南开大学  国际政治学士</a:t>
            </a:r>
          </a:p>
          <a:p>
            <a:endParaRPr lang="en-US" altLang="zh-TW" sz="2000" i="1" dirty="0">
              <a:ea typeface="Microsoft YaHei" panose="020B0503020204020204" pitchFamily="34" charset="-122"/>
            </a:endParaRPr>
          </a:p>
          <a:p>
            <a:r>
              <a:rPr lang="zh-TW" altLang="en-US" sz="2000" i="1" dirty="0">
                <a:ea typeface="Microsoft YaHei" panose="020B0503020204020204" pitchFamily="34" charset="-122"/>
              </a:rPr>
              <a:t>学术兼职</a:t>
            </a:r>
            <a:endParaRPr lang="en-US" altLang="zh-TW" sz="2000" i="1" dirty="0">
              <a:ea typeface="Microsoft YaHei" panose="020B0503020204020204" pitchFamily="34" charset="-122"/>
            </a:endParaRPr>
          </a:p>
          <a:p>
            <a:endParaRPr lang="zh-TW" altLang="en-US" sz="2000" dirty="0">
              <a:ea typeface="Microsoft YaHei" panose="020B0503020204020204" pitchFamily="34" charset="-122"/>
            </a:endParaRPr>
          </a:p>
          <a:p>
            <a:pPr marL="285750" indent="-285750">
              <a:buFont typeface="Arial" panose="020B0604020202020204" pitchFamily="34" charset="0"/>
              <a:buChar char="•"/>
            </a:pPr>
            <a:r>
              <a:rPr lang="en-US" altLang="zh-TW" sz="2000" b="1" dirty="0">
                <a:ea typeface="Microsoft YaHei" panose="020B0503020204020204" pitchFamily="34" charset="-122"/>
              </a:rPr>
              <a:t>2021-</a:t>
            </a:r>
            <a:r>
              <a:rPr lang="zh-TW" altLang="en-US" sz="2000" b="1" dirty="0">
                <a:ea typeface="Microsoft YaHei" panose="020B0503020204020204" pitchFamily="34" charset="-122"/>
              </a:rPr>
              <a:t>今：清华大学计算社会科学平台  副主任</a:t>
            </a:r>
          </a:p>
          <a:p>
            <a:pPr marL="285750" indent="-285750">
              <a:buFont typeface="Arial" panose="020B0604020202020204" pitchFamily="34" charset="0"/>
              <a:buChar char="•"/>
            </a:pPr>
            <a:r>
              <a:rPr lang="en-US" altLang="zh-TW" sz="2000" dirty="0">
                <a:ea typeface="Microsoft YaHei" panose="020B0503020204020204" pitchFamily="34" charset="-122"/>
              </a:rPr>
              <a:t>2021-</a:t>
            </a:r>
            <a:r>
              <a:rPr lang="zh-TW" altLang="en-US" sz="2000" dirty="0">
                <a:ea typeface="Microsoft YaHei" panose="020B0503020204020204" pitchFamily="34" charset="-122"/>
              </a:rPr>
              <a:t>今：清华大学苏世民</a:t>
            </a:r>
            <a:r>
              <a:rPr lang="zh-CN" altLang="en-US" sz="2000" dirty="0">
                <a:ea typeface="Microsoft YaHei" panose="020B0503020204020204" pitchFamily="34" charset="-122"/>
              </a:rPr>
              <a:t>书</a:t>
            </a:r>
            <a:r>
              <a:rPr lang="zh-TW" altLang="en-US" sz="2000" dirty="0">
                <a:ea typeface="Microsoft YaHei" panose="020B0503020204020204" pitchFamily="34" charset="-122"/>
              </a:rPr>
              <a:t>院  论文导师</a:t>
            </a:r>
            <a:endParaRPr lang="en-US" altLang="zh-TW" sz="2000" dirty="0">
              <a:ea typeface="Microsoft YaHei" panose="020B0503020204020204" pitchFamily="34" charset="-122"/>
            </a:endParaRPr>
          </a:p>
          <a:p>
            <a:pPr marL="285750" indent="-285750">
              <a:buFont typeface="Arial" panose="020B0604020202020204" pitchFamily="34" charset="0"/>
              <a:buChar char="•"/>
            </a:pPr>
            <a:r>
              <a:rPr lang="en-US" altLang="zh-TW" sz="2000" dirty="0">
                <a:ea typeface="Microsoft YaHei" panose="020B0503020204020204" pitchFamily="34" charset="-122"/>
              </a:rPr>
              <a:t>2019-</a:t>
            </a:r>
            <a:r>
              <a:rPr lang="zh-TW" altLang="en-US" sz="2000" dirty="0">
                <a:ea typeface="Microsoft YaHei" panose="020B0503020204020204" pitchFamily="34" charset="-122"/>
              </a:rPr>
              <a:t>今：清华大学数据治理研究中心  副主任</a:t>
            </a:r>
            <a:endParaRPr kumimoji="1" lang="zh-TW" altLang="en-US" sz="2000" dirty="0">
              <a:ea typeface="Microsoft YaHei" panose="020B0503020204020204" pitchFamily="34" charset="-122"/>
            </a:endParaRPr>
          </a:p>
        </p:txBody>
      </p:sp>
      <p:grpSp>
        <p:nvGrpSpPr>
          <p:cNvPr id="6" name="群組 5">
            <a:extLst>
              <a:ext uri="{FF2B5EF4-FFF2-40B4-BE49-F238E27FC236}">
                <a16:creationId xmlns:a16="http://schemas.microsoft.com/office/drawing/2014/main" id="{2F24508F-C8EE-9066-9E47-5453081D9FCE}"/>
              </a:ext>
            </a:extLst>
          </p:cNvPr>
          <p:cNvGrpSpPr/>
          <p:nvPr/>
        </p:nvGrpSpPr>
        <p:grpSpPr>
          <a:xfrm>
            <a:off x="-218458" y="11270"/>
            <a:ext cx="12410458" cy="423434"/>
            <a:chOff x="-218458" y="0"/>
            <a:chExt cx="12410458" cy="423434"/>
          </a:xfrm>
        </p:grpSpPr>
        <p:sp>
          <p:nvSpPr>
            <p:cNvPr id="5" name="矩形 4">
              <a:extLst>
                <a:ext uri="{FF2B5EF4-FFF2-40B4-BE49-F238E27FC236}">
                  <a16:creationId xmlns:a16="http://schemas.microsoft.com/office/drawing/2014/main" id="{38B25203-6334-3591-588D-9F8559EB2074}"/>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 name="文字方塊 6">
              <a:extLst>
                <a:ext uri="{FF2B5EF4-FFF2-40B4-BE49-F238E27FC236}">
                  <a16:creationId xmlns:a16="http://schemas.microsoft.com/office/drawing/2014/main" id="{759E3EF8-A788-7FC9-1044-F81C80ABB4F0}"/>
                </a:ext>
              </a:extLst>
            </p:cNvPr>
            <p:cNvSpPr txBox="1"/>
            <p:nvPr/>
          </p:nvSpPr>
          <p:spPr>
            <a:xfrm>
              <a:off x="-218458" y="23324"/>
              <a:ext cx="1809817" cy="400110"/>
            </a:xfrm>
            <a:prstGeom prst="rect">
              <a:avLst/>
            </a:prstGeom>
            <a:noFill/>
          </p:spPr>
          <p:txBody>
            <a:bodyPr wrap="square" rtlCol="0">
              <a:spAutoFit/>
            </a:bodyPr>
            <a:lstStyle/>
            <a:p>
              <a:pPr algn="ctr"/>
              <a:r>
                <a:rPr kumimoji="1" lang="zh-CN" altLang="en-US" sz="2000" b="1" dirty="0">
                  <a:solidFill>
                    <a:schemeClr val="bg1"/>
                  </a:solidFill>
                  <a:ea typeface="Hei" pitchFamily="2" charset="-122"/>
                </a:rPr>
                <a:t>个人简介</a:t>
              </a:r>
              <a:endParaRPr kumimoji="1" lang="zh-TW" altLang="en-US" sz="2000" b="1" dirty="0">
                <a:solidFill>
                  <a:schemeClr val="bg1"/>
                </a:solidFill>
                <a:ea typeface="SimSong" panose="02020300000000000000" pitchFamily="18" charset="-122"/>
              </a:endParaRPr>
            </a:p>
          </p:txBody>
        </p:sp>
      </p:grpSp>
      <p:grpSp>
        <p:nvGrpSpPr>
          <p:cNvPr id="11" name="群組 10">
            <a:extLst>
              <a:ext uri="{FF2B5EF4-FFF2-40B4-BE49-F238E27FC236}">
                <a16:creationId xmlns:a16="http://schemas.microsoft.com/office/drawing/2014/main" id="{0A365607-F9FD-24B0-C2C4-72D2D6A1A57B}"/>
              </a:ext>
            </a:extLst>
          </p:cNvPr>
          <p:cNvGrpSpPr/>
          <p:nvPr/>
        </p:nvGrpSpPr>
        <p:grpSpPr>
          <a:xfrm>
            <a:off x="0" y="6523572"/>
            <a:ext cx="12165806" cy="350668"/>
            <a:chOff x="0" y="6512302"/>
            <a:chExt cx="12165806" cy="350668"/>
          </a:xfrm>
        </p:grpSpPr>
        <p:sp>
          <p:nvSpPr>
            <p:cNvPr id="8" name="矩形 7">
              <a:extLst>
                <a:ext uri="{FF2B5EF4-FFF2-40B4-BE49-F238E27FC236}">
                  <a16:creationId xmlns:a16="http://schemas.microsoft.com/office/drawing/2014/main" id="{DA53A90C-78D1-9AD7-D899-9F3F546FF95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 name="文字方塊 3">
              <a:extLst>
                <a:ext uri="{FF2B5EF4-FFF2-40B4-BE49-F238E27FC236}">
                  <a16:creationId xmlns:a16="http://schemas.microsoft.com/office/drawing/2014/main" id="{6FB063C4-B881-8EED-8C89-6FE86BC4745F}"/>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2</a:t>
              </a:r>
              <a:endParaRPr kumimoji="1" lang="zh-TW" altLang="en-US" sz="1600" dirty="0">
                <a:solidFill>
                  <a:schemeClr val="bg1"/>
                </a:solidFill>
                <a:latin typeface="Times" pitchFamily="2" charset="0"/>
              </a:endParaRPr>
            </a:p>
          </p:txBody>
        </p:sp>
        <p:sp>
          <p:nvSpPr>
            <p:cNvPr id="9" name="文字方塊 8">
              <a:extLst>
                <a:ext uri="{FF2B5EF4-FFF2-40B4-BE49-F238E27FC236}">
                  <a16:creationId xmlns:a16="http://schemas.microsoft.com/office/drawing/2014/main" id="{D47672D4-9863-C785-330B-1B7B7919799C}"/>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0" name="文字方塊 9">
              <a:extLst>
                <a:ext uri="{FF2B5EF4-FFF2-40B4-BE49-F238E27FC236}">
                  <a16:creationId xmlns:a16="http://schemas.microsoft.com/office/drawing/2014/main" id="{66ED1F0C-A37C-0FCA-0C8E-3C9416AAF641}"/>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20548186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群組 7">
            <a:extLst>
              <a:ext uri="{FF2B5EF4-FFF2-40B4-BE49-F238E27FC236}">
                <a16:creationId xmlns:a16="http://schemas.microsoft.com/office/drawing/2014/main" id="{D1CEA664-F8C0-0841-CFE0-3ADD7C8F60C6}"/>
              </a:ext>
            </a:extLst>
          </p:cNvPr>
          <p:cNvGrpSpPr/>
          <p:nvPr/>
        </p:nvGrpSpPr>
        <p:grpSpPr>
          <a:xfrm>
            <a:off x="-218458" y="11270"/>
            <a:ext cx="12410458" cy="423434"/>
            <a:chOff x="-218458" y="0"/>
            <a:chExt cx="12410458" cy="423434"/>
          </a:xfrm>
        </p:grpSpPr>
        <p:sp>
          <p:nvSpPr>
            <p:cNvPr id="9" name="矩形 8">
              <a:extLst>
                <a:ext uri="{FF2B5EF4-FFF2-40B4-BE49-F238E27FC236}">
                  <a16:creationId xmlns:a16="http://schemas.microsoft.com/office/drawing/2014/main" id="{98AD5877-1D7E-342F-4BBB-0ADA632E6F00}"/>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文字方塊 9">
              <a:extLst>
                <a:ext uri="{FF2B5EF4-FFF2-40B4-BE49-F238E27FC236}">
                  <a16:creationId xmlns:a16="http://schemas.microsoft.com/office/drawing/2014/main" id="{62AEC26E-B232-1F6F-971E-5762ADE4AC2D}"/>
                </a:ext>
              </a:extLst>
            </p:cNvPr>
            <p:cNvSpPr txBox="1"/>
            <p:nvPr/>
          </p:nvSpPr>
          <p:spPr>
            <a:xfrm>
              <a:off x="-218458" y="23324"/>
              <a:ext cx="4361250" cy="400110"/>
            </a:xfrm>
            <a:prstGeom prst="rect">
              <a:avLst/>
            </a:prstGeom>
            <a:noFill/>
          </p:spPr>
          <p:txBody>
            <a:bodyPr wrap="square" rtlCol="0">
              <a:spAutoFit/>
            </a:bodyPr>
            <a:lstStyle/>
            <a:p>
              <a:pPr algn="ctr"/>
              <a:r>
                <a:rPr kumimoji="1" lang="zh-CN" altLang="en-US" sz="2000" b="1" dirty="0">
                  <a:solidFill>
                    <a:schemeClr val="bg1"/>
                  </a:solidFill>
                  <a:ea typeface="Hei" pitchFamily="2" charset="-122"/>
                </a:rPr>
                <a:t>研究内容：理论</a:t>
              </a:r>
              <a:r>
                <a:rPr kumimoji="1" lang="en-US" altLang="zh-CN" sz="2000" b="1" dirty="0">
                  <a:solidFill>
                    <a:schemeClr val="bg1"/>
                  </a:solidFill>
                  <a:ea typeface="Hei" pitchFamily="2" charset="-122"/>
                </a:rPr>
                <a:t>-</a:t>
              </a:r>
              <a:r>
                <a:rPr kumimoji="1" lang="zh-CN" altLang="en-US" sz="2000" b="1" dirty="0">
                  <a:solidFill>
                    <a:schemeClr val="bg1"/>
                  </a:solidFill>
                  <a:ea typeface="Hei" pitchFamily="2" charset="-122"/>
                </a:rPr>
                <a:t>方法“双螺旋”</a:t>
              </a:r>
            </a:p>
          </p:txBody>
        </p:sp>
      </p:grpSp>
      <p:grpSp>
        <p:nvGrpSpPr>
          <p:cNvPr id="11" name="群組 10">
            <a:extLst>
              <a:ext uri="{FF2B5EF4-FFF2-40B4-BE49-F238E27FC236}">
                <a16:creationId xmlns:a16="http://schemas.microsoft.com/office/drawing/2014/main" id="{F2B01CC9-98D9-79CA-C37A-C8CEEA32D38B}"/>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13A2391D-54D4-1A0C-4611-A8BA2FB38DD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D9A53CAE-8565-2603-185E-5917060901BB}"/>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4</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265E1FC3-409A-0190-4B3C-38A2135D0C07}"/>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A3A05EC6-962A-0FA0-806E-D09579C6ED4E}"/>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pic>
        <p:nvPicPr>
          <p:cNvPr id="16" name="图片 15">
            <a:extLst>
              <a:ext uri="{FF2B5EF4-FFF2-40B4-BE49-F238E27FC236}">
                <a16:creationId xmlns:a16="http://schemas.microsoft.com/office/drawing/2014/main" id="{C66EB8AD-8713-4183-BB62-57287983068C}"/>
              </a:ext>
            </a:extLst>
          </p:cNvPr>
          <p:cNvPicPr>
            <a:picLocks noChangeAspect="1"/>
          </p:cNvPicPr>
          <p:nvPr/>
        </p:nvPicPr>
        <p:blipFill>
          <a:blip r:embed="rId2"/>
          <a:stretch>
            <a:fillRect/>
          </a:stretch>
        </p:blipFill>
        <p:spPr>
          <a:xfrm>
            <a:off x="2247900" y="1012186"/>
            <a:ext cx="7696200" cy="5505450"/>
          </a:xfrm>
          <a:prstGeom prst="rect">
            <a:avLst/>
          </a:prstGeom>
        </p:spPr>
      </p:pic>
      <p:sp>
        <p:nvSpPr>
          <p:cNvPr id="2" name="文本框 1">
            <a:extLst>
              <a:ext uri="{FF2B5EF4-FFF2-40B4-BE49-F238E27FC236}">
                <a16:creationId xmlns:a16="http://schemas.microsoft.com/office/drawing/2014/main" id="{30E8BDE2-0A4C-43C1-9CD4-C688FCE7DFCC}"/>
              </a:ext>
            </a:extLst>
          </p:cNvPr>
          <p:cNvSpPr txBox="1"/>
          <p:nvPr/>
        </p:nvSpPr>
        <p:spPr>
          <a:xfrm>
            <a:off x="2451138" y="525938"/>
            <a:ext cx="7263527" cy="461665"/>
          </a:xfrm>
          <a:prstGeom prst="rect">
            <a:avLst/>
          </a:prstGeom>
          <a:noFill/>
        </p:spPr>
        <p:txBody>
          <a:bodyPr wrap="none" rtlCol="0">
            <a:spAutoFit/>
          </a:bodyPr>
          <a:lstStyle/>
          <a:p>
            <a:r>
              <a:rPr lang="zh-CN" altLang="en-US" sz="2400" b="1" dirty="0">
                <a:ea typeface="SimHei" panose="02010609060101010101" pitchFamily="49" charset="-122"/>
              </a:rPr>
              <a:t>基于政治心理和政治文化的政治反馈理论与实证研究</a:t>
            </a:r>
            <a:endParaRPr lang="en-US" sz="2400" b="1" dirty="0">
              <a:ea typeface="SimHei" panose="02010609060101010101" pitchFamily="49" charset="-122"/>
            </a:endParaRPr>
          </a:p>
        </p:txBody>
      </p:sp>
    </p:spTree>
    <p:extLst>
      <p:ext uri="{BB962C8B-B14F-4D97-AF65-F5344CB8AC3E}">
        <p14:creationId xmlns:p14="http://schemas.microsoft.com/office/powerpoint/2010/main" val="3269402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3ECA066-1DC0-DD16-4D7A-6AD489A93A92}"/>
              </a:ext>
            </a:extLst>
          </p:cNvPr>
          <p:cNvSpPr txBox="1"/>
          <p:nvPr/>
        </p:nvSpPr>
        <p:spPr>
          <a:xfrm>
            <a:off x="1325217" y="886466"/>
            <a:ext cx="9541566" cy="3231654"/>
          </a:xfrm>
          <a:prstGeom prst="rect">
            <a:avLst/>
          </a:prstGeom>
          <a:noFill/>
        </p:spPr>
        <p:txBody>
          <a:bodyPr wrap="square" rtlCol="0">
            <a:spAutoFit/>
          </a:bodyPr>
          <a:lstStyle/>
          <a:p>
            <a:pPr algn="ctr"/>
            <a:r>
              <a:rPr lang="zh-TW" altLang="en-US" sz="2400" dirty="0">
                <a:ea typeface="Microsoft YaHei" panose="020B0503020204020204" pitchFamily="34" charset="-122"/>
              </a:rPr>
              <a:t>总共发表</a:t>
            </a:r>
            <a:r>
              <a:rPr lang="en-US" altLang="zh-TW" sz="2400" b="1" dirty="0">
                <a:solidFill>
                  <a:srgbClr val="C15134"/>
                </a:solidFill>
                <a:ea typeface="Microsoft YaHei" panose="020B0503020204020204" pitchFamily="34" charset="-122"/>
              </a:rPr>
              <a:t>22</a:t>
            </a:r>
            <a:r>
              <a:rPr lang="zh-TW" altLang="en-US" sz="2400" dirty="0">
                <a:ea typeface="Microsoft YaHei" panose="020B0503020204020204" pitchFamily="34" charset="-122"/>
              </a:rPr>
              <a:t>篇，</a:t>
            </a:r>
            <a:r>
              <a:rPr lang="en-US" altLang="zh-CN" sz="2400" dirty="0">
                <a:ea typeface="Microsoft YaHei" panose="020B0503020204020204" pitchFamily="34" charset="-122"/>
              </a:rPr>
              <a:t>SSCI</a:t>
            </a:r>
            <a:r>
              <a:rPr lang="zh-CN" altLang="en-US" sz="2400" dirty="0">
                <a:ea typeface="Microsoft YaHei" panose="020B0503020204020204" pitchFamily="34" charset="-122"/>
              </a:rPr>
              <a:t>前</a:t>
            </a:r>
            <a:r>
              <a:rPr lang="en-US" altLang="zh-CN" sz="2400" dirty="0">
                <a:ea typeface="Microsoft YaHei" panose="020B0503020204020204" pitchFamily="34" charset="-122"/>
              </a:rPr>
              <a:t>25%</a:t>
            </a:r>
            <a:r>
              <a:rPr lang="zh-TW" altLang="en-US" sz="2400" b="1" dirty="0">
                <a:ea typeface="Microsoft YaHei" panose="020B0503020204020204" pitchFamily="34" charset="-122"/>
              </a:rPr>
              <a:t>文章</a:t>
            </a:r>
            <a:r>
              <a:rPr lang="en-US" altLang="zh-TW" sz="2400" b="1" dirty="0">
                <a:ea typeface="Microsoft YaHei" panose="020B0503020204020204" pitchFamily="34" charset="-122"/>
              </a:rPr>
              <a:t>7</a:t>
            </a:r>
            <a:r>
              <a:rPr lang="zh-TW" altLang="en-US" sz="2400" b="1" dirty="0">
                <a:ea typeface="Microsoft YaHei" panose="020B0503020204020204" pitchFamily="34" charset="-122"/>
              </a:rPr>
              <a:t>篇</a:t>
            </a:r>
            <a:r>
              <a:rPr lang="en-US" altLang="zh-TW" sz="2400" b="1" dirty="0">
                <a:ea typeface="Microsoft YaHei" panose="020B0503020204020204" pitchFamily="34" charset="-122"/>
              </a:rPr>
              <a:t>(</a:t>
            </a:r>
            <a:r>
              <a:rPr lang="zh-TW" altLang="en-US" sz="2400" b="1" dirty="0">
                <a:solidFill>
                  <a:srgbClr val="C15134"/>
                </a:solidFill>
                <a:ea typeface="Microsoft YaHei" panose="020B0503020204020204" pitchFamily="34" charset="-122"/>
              </a:rPr>
              <a:t>顶刊</a:t>
            </a:r>
            <a:r>
              <a:rPr lang="en-US" altLang="zh-TW" sz="2400" b="1" dirty="0">
                <a:solidFill>
                  <a:srgbClr val="C15134"/>
                </a:solidFill>
                <a:ea typeface="Microsoft YaHei" panose="020B0503020204020204" pitchFamily="34" charset="-122"/>
              </a:rPr>
              <a:t>2</a:t>
            </a:r>
            <a:r>
              <a:rPr lang="zh-TW" altLang="en-US" sz="2400" b="1" dirty="0">
                <a:solidFill>
                  <a:srgbClr val="C15134"/>
                </a:solidFill>
                <a:ea typeface="Microsoft YaHei" panose="020B0503020204020204" pitchFamily="34" charset="-122"/>
              </a:rPr>
              <a:t>篇</a:t>
            </a:r>
            <a:r>
              <a:rPr lang="en-US" altLang="zh-TW" sz="2400" b="1" dirty="0">
                <a:ea typeface="Microsoft YaHei" panose="020B0503020204020204" pitchFamily="34" charset="-122"/>
              </a:rPr>
              <a:t>)</a:t>
            </a:r>
          </a:p>
          <a:p>
            <a:pPr algn="ctr"/>
            <a:endParaRPr lang="en-US" altLang="zh-TW" sz="2400" b="1" dirty="0">
              <a:ea typeface="Microsoft YaHei" panose="020B0503020204020204" pitchFamily="34" charset="-122"/>
            </a:endParaRPr>
          </a:p>
          <a:p>
            <a:r>
              <a:rPr lang="zh-TW" altLang="en-US" sz="2400" b="1" dirty="0">
                <a:ea typeface="Microsoft YaHei" panose="020B0503020204020204" pitchFamily="34" charset="-122"/>
              </a:rPr>
              <a:t>独立性</a:t>
            </a:r>
            <a:r>
              <a:rPr lang="zh-TW" altLang="en-US" sz="2400" dirty="0">
                <a:ea typeface="Microsoft YaHei" panose="020B0503020204020204" pitchFamily="34" charset="-122"/>
              </a:rPr>
              <a:t>：入职以来论文</a:t>
            </a:r>
            <a:r>
              <a:rPr lang="en-US" altLang="zh-TW" sz="2400" b="1" dirty="0">
                <a:solidFill>
                  <a:srgbClr val="C15134"/>
                </a:solidFill>
                <a:ea typeface="Microsoft YaHei" panose="020B0503020204020204" pitchFamily="34" charset="-122"/>
              </a:rPr>
              <a:t>100%</a:t>
            </a:r>
            <a:r>
              <a:rPr lang="zh-TW" altLang="en-US" sz="2400" dirty="0">
                <a:ea typeface="Microsoft YaHei" panose="020B0503020204020204" pitchFamily="34" charset="-122"/>
              </a:rPr>
              <a:t>一作</a:t>
            </a:r>
            <a:r>
              <a:rPr lang="en-US" altLang="zh-TW" sz="2400" dirty="0">
                <a:ea typeface="Microsoft YaHei" panose="020B0503020204020204" pitchFamily="34" charset="-122"/>
              </a:rPr>
              <a:t>/</a:t>
            </a:r>
            <a:r>
              <a:rPr lang="zh-TW" altLang="en-US" sz="2400" dirty="0">
                <a:ea typeface="Microsoft YaHei" panose="020B0503020204020204" pitchFamily="34" charset="-122"/>
              </a:rPr>
              <a:t>通讯，</a:t>
            </a:r>
            <a:r>
              <a:rPr lang="zh-TW" altLang="en-US" sz="2400" b="1" dirty="0">
                <a:solidFill>
                  <a:srgbClr val="C15134"/>
                </a:solidFill>
                <a:ea typeface="Microsoft YaHei" panose="020B0503020204020204" pitchFamily="34" charset="-122"/>
              </a:rPr>
              <a:t>三分之一</a:t>
            </a:r>
            <a:r>
              <a:rPr lang="zh-TW" altLang="en-US" sz="2400" dirty="0">
                <a:ea typeface="Microsoft YaHei" panose="020B0503020204020204" pitchFamily="34" charset="-122"/>
              </a:rPr>
              <a:t>为独立作者。</a:t>
            </a:r>
            <a:endParaRPr lang="en-US" altLang="zh-TW" sz="2400" dirty="0">
              <a:ea typeface="Microsoft YaHei" panose="020B0503020204020204" pitchFamily="34" charset="-122"/>
            </a:endParaRPr>
          </a:p>
          <a:p>
            <a:r>
              <a:rPr lang="en-US" altLang="zh-TW" sz="800" dirty="0">
                <a:ea typeface="Microsoft YaHei" panose="020B0503020204020204" pitchFamily="34" charset="-122"/>
              </a:rPr>
              <a:t> </a:t>
            </a:r>
            <a:br>
              <a:rPr lang="zh-TW" altLang="en-US" sz="2400" dirty="0">
                <a:ea typeface="Microsoft YaHei" panose="020B0503020204020204" pitchFamily="34" charset="-122"/>
              </a:rPr>
            </a:br>
            <a:r>
              <a:rPr lang="zh-TW" altLang="en-US" sz="2400" b="1" dirty="0">
                <a:ea typeface="Microsoft YaHei" panose="020B0503020204020204" pitchFamily="34" charset="-122"/>
              </a:rPr>
              <a:t>创新</a:t>
            </a:r>
            <a:r>
              <a:rPr lang="zh-CN" altLang="en-US" sz="2400" b="1" dirty="0">
                <a:ea typeface="Microsoft YaHei" panose="020B0503020204020204" pitchFamily="34" charset="-122"/>
              </a:rPr>
              <a:t>性</a:t>
            </a:r>
            <a:r>
              <a:rPr lang="zh-TW" altLang="en-US" sz="2400" dirty="0">
                <a:ea typeface="Microsoft YaHei" panose="020B0503020204020204" pitchFamily="34" charset="-122"/>
              </a:rPr>
              <a:t>：国际顶刊发表高水平论文</a:t>
            </a:r>
            <a:r>
              <a:rPr lang="zh-CN" altLang="en-US" sz="2400" dirty="0">
                <a:ea typeface="Microsoft YaHei" panose="020B0503020204020204" pitchFamily="34" charset="-122"/>
              </a:rPr>
              <a:t>。</a:t>
            </a:r>
            <a:endParaRPr lang="en-US" altLang="zh-CN" sz="2400" dirty="0">
              <a:ea typeface="Microsoft YaHei" panose="020B0503020204020204" pitchFamily="34" charset="-122"/>
            </a:endParaRPr>
          </a:p>
          <a:p>
            <a:endParaRPr lang="en-US" altLang="zh-CN" sz="800" dirty="0">
              <a:ea typeface="Microsoft YaHei" panose="020B0503020204020204" pitchFamily="34" charset="-122"/>
            </a:endParaRPr>
          </a:p>
          <a:p>
            <a:pPr marL="800100" lvl="1" indent="-342900">
              <a:buFont typeface="Arial" panose="020B0604020202020204" pitchFamily="34" charset="0"/>
              <a:buChar char="•"/>
            </a:pPr>
            <a:r>
              <a:rPr lang="zh-TW" altLang="en-US" sz="2400" dirty="0">
                <a:ea typeface="Microsoft YaHei" panose="020B0503020204020204" pitchFamily="34" charset="-122"/>
              </a:rPr>
              <a:t>学科三大顶刊已发</a:t>
            </a:r>
            <a:r>
              <a:rPr lang="zh-TW" altLang="en-US" sz="2400" b="1" dirty="0">
                <a:solidFill>
                  <a:srgbClr val="C15134"/>
                </a:solidFill>
                <a:ea typeface="Microsoft YaHei" panose="020B0503020204020204" pitchFamily="34" charset="-122"/>
              </a:rPr>
              <a:t>其二</a:t>
            </a:r>
            <a:r>
              <a:rPr lang="zh-CN" altLang="en-US" sz="2400" dirty="0">
                <a:ea typeface="Microsoft YaHei" panose="020B0503020204020204" pitchFamily="34" charset="-122"/>
              </a:rPr>
              <a:t>（</a:t>
            </a:r>
            <a:r>
              <a:rPr lang="en-US" altLang="zh-CN" sz="2400" i="1" dirty="0">
                <a:ea typeface="Microsoft YaHei" panose="020B0503020204020204" pitchFamily="34" charset="-122"/>
              </a:rPr>
              <a:t>APSR</a:t>
            </a:r>
            <a:r>
              <a:rPr lang="en-US" altLang="zh-CN" sz="2400" dirty="0">
                <a:ea typeface="Microsoft YaHei" panose="020B0503020204020204" pitchFamily="34" charset="-122"/>
              </a:rPr>
              <a:t>, </a:t>
            </a:r>
            <a:r>
              <a:rPr lang="en-US" altLang="zh-CN" sz="2400" i="1" dirty="0">
                <a:ea typeface="Microsoft YaHei" panose="020B0503020204020204" pitchFamily="34" charset="-122"/>
              </a:rPr>
              <a:t>JOP</a:t>
            </a:r>
            <a:r>
              <a:rPr lang="zh-CN" altLang="en-US" sz="2400" dirty="0">
                <a:ea typeface="Microsoft YaHei" panose="020B0503020204020204" pitchFamily="34" charset="-122"/>
              </a:rPr>
              <a:t>）</a:t>
            </a:r>
            <a:r>
              <a:rPr lang="zh-TW" altLang="en-US" sz="2400" dirty="0">
                <a:ea typeface="Microsoft YaHei" panose="020B0503020204020204" pitchFamily="34" charset="-122"/>
              </a:rPr>
              <a:t>；</a:t>
            </a:r>
          </a:p>
          <a:p>
            <a:pPr marL="800100" lvl="1" indent="-342900">
              <a:buFont typeface="Arial" panose="020B0604020202020204" pitchFamily="34" charset="0"/>
              <a:buChar char="•"/>
            </a:pPr>
            <a:r>
              <a:rPr lang="zh-TW" altLang="en-US" sz="2400" dirty="0">
                <a:ea typeface="Microsoft YaHei" panose="020B0503020204020204" pitchFamily="34" charset="-122"/>
              </a:rPr>
              <a:t>国际政治学首刊</a:t>
            </a:r>
            <a:r>
              <a:rPr lang="en-US" altLang="zh-TW" sz="2400" dirty="0">
                <a:ea typeface="Microsoft YaHei" panose="020B0503020204020204" pitchFamily="34" charset="-122"/>
              </a:rPr>
              <a:t>(</a:t>
            </a:r>
            <a:r>
              <a:rPr lang="en-US" altLang="zh-TW" sz="2400" i="1" dirty="0">
                <a:ea typeface="Microsoft YaHei" panose="020B0503020204020204" pitchFamily="34" charset="-122"/>
              </a:rPr>
              <a:t>APSR</a:t>
            </a:r>
            <a:r>
              <a:rPr lang="en-US" altLang="zh-TW" sz="2400" dirty="0">
                <a:ea typeface="Microsoft YaHei" panose="020B0503020204020204" pitchFamily="34" charset="-122"/>
              </a:rPr>
              <a:t>)</a:t>
            </a:r>
            <a:r>
              <a:rPr lang="zh-TW" altLang="en-US" sz="2400" b="1" dirty="0">
                <a:solidFill>
                  <a:srgbClr val="C15134"/>
                </a:solidFill>
                <a:ea typeface="Microsoft YaHei" panose="020B0503020204020204" pitchFamily="34" charset="-122"/>
              </a:rPr>
              <a:t>首位</a:t>
            </a:r>
            <a:r>
              <a:rPr lang="zh-TW" altLang="en-US" sz="2400" dirty="0">
                <a:ea typeface="Microsoft YaHei" panose="020B0503020204020204" pitchFamily="34" charset="-122"/>
              </a:rPr>
              <a:t>大陆（共同）一作</a:t>
            </a:r>
            <a:r>
              <a:rPr lang="en-US" altLang="zh-TW" sz="2400" dirty="0">
                <a:ea typeface="Microsoft YaHei" panose="020B0503020204020204" pitchFamily="34" charset="-122"/>
              </a:rPr>
              <a:t>+</a:t>
            </a:r>
            <a:r>
              <a:rPr lang="zh-TW" altLang="en-US" sz="2400" dirty="0">
                <a:ea typeface="Microsoft YaHei" panose="020B0503020204020204" pitchFamily="34" charset="-122"/>
              </a:rPr>
              <a:t>通讯</a:t>
            </a:r>
            <a:r>
              <a:rPr lang="zh-CN" altLang="en-US" sz="2400" dirty="0">
                <a:ea typeface="Microsoft YaHei" panose="020B0503020204020204" pitchFamily="34" charset="-122"/>
              </a:rPr>
              <a:t>；</a:t>
            </a:r>
            <a:endParaRPr lang="en-US" altLang="zh-CN" sz="2400" dirty="0">
              <a:ea typeface="Microsoft YaHei" panose="020B0503020204020204" pitchFamily="34" charset="-122"/>
            </a:endParaRPr>
          </a:p>
          <a:p>
            <a:pPr marL="800100" lvl="1" indent="-342900">
              <a:buFont typeface="Arial" panose="020B0604020202020204" pitchFamily="34" charset="0"/>
              <a:buChar char="•"/>
            </a:pPr>
            <a:r>
              <a:rPr lang="zh-TW" altLang="en-US" sz="2400" dirty="0">
                <a:ea typeface="Microsoft YaHei" panose="020B0503020204020204" pitchFamily="34" charset="-122"/>
              </a:rPr>
              <a:t>领域顶刊（</a:t>
            </a:r>
            <a:r>
              <a:rPr lang="en-US" altLang="zh-TW" sz="2400" i="1" dirty="0">
                <a:ea typeface="Microsoft YaHei" panose="020B0503020204020204" pitchFamily="34" charset="-122"/>
              </a:rPr>
              <a:t>Political Psychology</a:t>
            </a:r>
            <a:r>
              <a:rPr lang="zh-TW" altLang="en-US" sz="2400" dirty="0">
                <a:ea typeface="Microsoft YaHei" panose="020B0503020204020204" pitchFamily="34" charset="-122"/>
              </a:rPr>
              <a:t>）</a:t>
            </a:r>
            <a:r>
              <a:rPr lang="zh-TW" altLang="en-US" sz="2400" b="1" dirty="0">
                <a:solidFill>
                  <a:srgbClr val="C15134"/>
                </a:solidFill>
                <a:ea typeface="Microsoft YaHei" panose="020B0503020204020204" pitchFamily="34" charset="-122"/>
              </a:rPr>
              <a:t>第二篇</a:t>
            </a:r>
            <a:r>
              <a:rPr lang="zh-TW" altLang="en-US" sz="2400" dirty="0">
                <a:ea typeface="Microsoft YaHei" panose="020B0503020204020204" pitchFamily="34" charset="-122"/>
              </a:rPr>
              <a:t>大陆学者独作</a:t>
            </a:r>
            <a:r>
              <a:rPr lang="zh-CN" altLang="en-US" sz="2400" dirty="0">
                <a:ea typeface="Microsoft YaHei" panose="020B0503020204020204" pitchFamily="34" charset="-122"/>
              </a:rPr>
              <a:t>。</a:t>
            </a:r>
            <a:endParaRPr lang="zh-TW" altLang="en-US" sz="2400" dirty="0">
              <a:ea typeface="Microsoft YaHei" panose="020B0503020204020204" pitchFamily="34" charset="-122"/>
            </a:endParaRPr>
          </a:p>
          <a:p>
            <a:endParaRPr kumimoji="1" lang="zh-TW" altLang="en-US" sz="2000" dirty="0">
              <a:latin typeface="SimHei" panose="02010609060101010101" pitchFamily="49" charset="-122"/>
              <a:ea typeface="SimHei" panose="02010609060101010101" pitchFamily="49" charset="-122"/>
            </a:endParaRPr>
          </a:p>
        </p:txBody>
      </p:sp>
      <p:grpSp>
        <p:nvGrpSpPr>
          <p:cNvPr id="11" name="群組 10">
            <a:extLst>
              <a:ext uri="{FF2B5EF4-FFF2-40B4-BE49-F238E27FC236}">
                <a16:creationId xmlns:a16="http://schemas.microsoft.com/office/drawing/2014/main" id="{D00E964A-E12A-CB58-D540-2E67971100D7}"/>
              </a:ext>
            </a:extLst>
          </p:cNvPr>
          <p:cNvGrpSpPr/>
          <p:nvPr/>
        </p:nvGrpSpPr>
        <p:grpSpPr>
          <a:xfrm>
            <a:off x="-218458" y="11270"/>
            <a:ext cx="12410458" cy="423434"/>
            <a:chOff x="-218458" y="0"/>
            <a:chExt cx="12410458" cy="423434"/>
          </a:xfrm>
        </p:grpSpPr>
        <p:sp>
          <p:nvSpPr>
            <p:cNvPr id="12" name="矩形 11">
              <a:extLst>
                <a:ext uri="{FF2B5EF4-FFF2-40B4-BE49-F238E27FC236}">
                  <a16:creationId xmlns:a16="http://schemas.microsoft.com/office/drawing/2014/main" id="{914288EA-3D6B-7499-3012-F21BE57D47E8}"/>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1638528B-4E15-3AAF-E4D2-C8E616D26A4B}"/>
                </a:ext>
              </a:extLst>
            </p:cNvPr>
            <p:cNvSpPr txBox="1"/>
            <p:nvPr/>
          </p:nvSpPr>
          <p:spPr>
            <a:xfrm>
              <a:off x="-218458" y="23324"/>
              <a:ext cx="1809817" cy="400110"/>
            </a:xfrm>
            <a:prstGeom prst="rect">
              <a:avLst/>
            </a:prstGeom>
            <a:noFill/>
          </p:spPr>
          <p:txBody>
            <a:bodyPr wrap="square" rtlCol="0">
              <a:spAutoFit/>
            </a:bodyPr>
            <a:lstStyle/>
            <a:p>
              <a:pPr algn="ctr"/>
              <a:r>
                <a:rPr kumimoji="1" lang="zh-CN" altLang="en-US" sz="2000" b="1" dirty="0">
                  <a:solidFill>
                    <a:schemeClr val="bg1"/>
                  </a:solidFill>
                  <a:ea typeface="Hei" pitchFamily="2" charset="-122"/>
                </a:rPr>
                <a:t>学术成果</a:t>
              </a:r>
              <a:endParaRPr kumimoji="1" lang="zh-TW" altLang="en-US" sz="2000" b="1" dirty="0">
                <a:solidFill>
                  <a:schemeClr val="bg1"/>
                </a:solidFill>
                <a:ea typeface="SimSong" panose="02020300000000000000" pitchFamily="18" charset="-122"/>
              </a:endParaRPr>
            </a:p>
          </p:txBody>
        </p:sp>
      </p:grpSp>
      <p:grpSp>
        <p:nvGrpSpPr>
          <p:cNvPr id="14" name="群組 13">
            <a:extLst>
              <a:ext uri="{FF2B5EF4-FFF2-40B4-BE49-F238E27FC236}">
                <a16:creationId xmlns:a16="http://schemas.microsoft.com/office/drawing/2014/main" id="{E4326E56-B186-F74C-A66F-D467AE00DD1C}"/>
              </a:ext>
            </a:extLst>
          </p:cNvPr>
          <p:cNvGrpSpPr/>
          <p:nvPr/>
        </p:nvGrpSpPr>
        <p:grpSpPr>
          <a:xfrm>
            <a:off x="0" y="6523572"/>
            <a:ext cx="12165806" cy="350668"/>
            <a:chOff x="0" y="6512302"/>
            <a:chExt cx="12165806" cy="350668"/>
          </a:xfrm>
        </p:grpSpPr>
        <p:sp>
          <p:nvSpPr>
            <p:cNvPr id="15" name="矩形 14">
              <a:extLst>
                <a:ext uri="{FF2B5EF4-FFF2-40B4-BE49-F238E27FC236}">
                  <a16:creationId xmlns:a16="http://schemas.microsoft.com/office/drawing/2014/main" id="{C6FDE21B-BEE0-DBE0-1C2A-B7D371F5B1F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文字方塊 15">
              <a:extLst>
                <a:ext uri="{FF2B5EF4-FFF2-40B4-BE49-F238E27FC236}">
                  <a16:creationId xmlns:a16="http://schemas.microsoft.com/office/drawing/2014/main" id="{19FBDBDF-FB81-25FF-7CBA-5E84096D97FD}"/>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3</a:t>
              </a:r>
              <a:endParaRPr kumimoji="1" lang="zh-TW" altLang="en-US" sz="1600" dirty="0">
                <a:solidFill>
                  <a:schemeClr val="bg1"/>
                </a:solidFill>
                <a:latin typeface="Times" pitchFamily="2" charset="0"/>
              </a:endParaRPr>
            </a:p>
          </p:txBody>
        </p:sp>
        <p:sp>
          <p:nvSpPr>
            <p:cNvPr id="17" name="文字方塊 16">
              <a:extLst>
                <a:ext uri="{FF2B5EF4-FFF2-40B4-BE49-F238E27FC236}">
                  <a16:creationId xmlns:a16="http://schemas.microsoft.com/office/drawing/2014/main" id="{2CA81806-B663-0A1F-B714-E5CF3EEFACC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8" name="文字方塊 17">
              <a:extLst>
                <a:ext uri="{FF2B5EF4-FFF2-40B4-BE49-F238E27FC236}">
                  <a16:creationId xmlns:a16="http://schemas.microsoft.com/office/drawing/2014/main" id="{2E10E316-EF52-037D-A6E9-8F7DA2928C87}"/>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graphicFrame>
        <p:nvGraphicFramePr>
          <p:cNvPr id="2" name="表格 1">
            <a:extLst>
              <a:ext uri="{FF2B5EF4-FFF2-40B4-BE49-F238E27FC236}">
                <a16:creationId xmlns:a16="http://schemas.microsoft.com/office/drawing/2014/main" id="{1924CC9F-CD5D-47DA-AB9C-84A09B53E5F1}"/>
              </a:ext>
            </a:extLst>
          </p:cNvPr>
          <p:cNvGraphicFramePr>
            <a:graphicFrameLocks noGrp="1"/>
          </p:cNvGraphicFramePr>
          <p:nvPr>
            <p:extLst>
              <p:ext uri="{D42A27DB-BD31-4B8C-83A1-F6EECF244321}">
                <p14:modId xmlns:p14="http://schemas.microsoft.com/office/powerpoint/2010/main" val="381032823"/>
              </p:ext>
            </p:extLst>
          </p:nvPr>
        </p:nvGraphicFramePr>
        <p:xfrm>
          <a:off x="578498" y="4197533"/>
          <a:ext cx="10775302" cy="1752600"/>
        </p:xfrm>
        <a:graphic>
          <a:graphicData uri="http://schemas.openxmlformats.org/drawingml/2006/table">
            <a:tbl>
              <a:tblPr/>
              <a:tblGrid>
                <a:gridCol w="2383464">
                  <a:extLst>
                    <a:ext uri="{9D8B030D-6E8A-4147-A177-3AD203B41FA5}">
                      <a16:colId xmlns:a16="http://schemas.microsoft.com/office/drawing/2014/main" val="4012223294"/>
                    </a:ext>
                  </a:extLst>
                </a:gridCol>
                <a:gridCol w="1469513">
                  <a:extLst>
                    <a:ext uri="{9D8B030D-6E8A-4147-A177-3AD203B41FA5}">
                      <a16:colId xmlns:a16="http://schemas.microsoft.com/office/drawing/2014/main" val="2332444417"/>
                    </a:ext>
                  </a:extLst>
                </a:gridCol>
                <a:gridCol w="3646817">
                  <a:extLst>
                    <a:ext uri="{9D8B030D-6E8A-4147-A177-3AD203B41FA5}">
                      <a16:colId xmlns:a16="http://schemas.microsoft.com/office/drawing/2014/main" val="1952480453"/>
                    </a:ext>
                  </a:extLst>
                </a:gridCol>
                <a:gridCol w="1120448">
                  <a:extLst>
                    <a:ext uri="{9D8B030D-6E8A-4147-A177-3AD203B41FA5}">
                      <a16:colId xmlns:a16="http://schemas.microsoft.com/office/drawing/2014/main" val="4232461200"/>
                    </a:ext>
                  </a:extLst>
                </a:gridCol>
                <a:gridCol w="2155060">
                  <a:extLst>
                    <a:ext uri="{9D8B030D-6E8A-4147-A177-3AD203B41FA5}">
                      <a16:colId xmlns:a16="http://schemas.microsoft.com/office/drawing/2014/main" val="2181480776"/>
                    </a:ext>
                  </a:extLst>
                </a:gridCol>
              </a:tblGrid>
              <a:tr h="0">
                <a:tc>
                  <a:txBody>
                    <a:bodyPr/>
                    <a:lstStyle/>
                    <a:p>
                      <a:r>
                        <a:rPr lang="zh-CN" altLang="en-US" sz="2000" dirty="0">
                          <a:effectLst/>
                          <a:latin typeface="+mn-lt"/>
                        </a:rPr>
                        <a:t>作者</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dirty="0">
                          <a:effectLst/>
                          <a:latin typeface="+mn-lt"/>
                        </a:rPr>
                        <a:t>发表时间</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dirty="0">
                          <a:effectLst/>
                          <a:latin typeface="+mn-lt"/>
                        </a:rPr>
                        <a:t>期刊</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a:effectLst/>
                          <a:latin typeface="+mn-lt"/>
                        </a:rPr>
                        <a:t>质量</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a:effectLst/>
                          <a:latin typeface="+mn-lt"/>
                        </a:rPr>
                        <a:t>大陆一作</a:t>
                      </a:r>
                      <a:r>
                        <a:rPr lang="en-US" altLang="zh-CN" sz="2000">
                          <a:effectLst/>
                          <a:latin typeface="+mn-lt"/>
                        </a:rPr>
                        <a:t>/</a:t>
                      </a:r>
                      <a:r>
                        <a:rPr lang="zh-CN" altLang="en-US" sz="2000">
                          <a:effectLst/>
                          <a:latin typeface="+mn-lt"/>
                        </a:rPr>
                        <a:t>通讯</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104186547"/>
                  </a:ext>
                </a:extLst>
              </a:tr>
              <a:tr h="0">
                <a:tc>
                  <a:txBody>
                    <a:bodyPr/>
                    <a:lstStyle/>
                    <a:p>
                      <a:r>
                        <a:rPr lang="fi-FI" sz="2000" dirty="0">
                          <a:effectLst/>
                          <a:latin typeface="+mn-lt"/>
                        </a:rPr>
                        <a:t>Tai, Y., </a:t>
                      </a:r>
                      <a:r>
                        <a:rPr lang="fi-FI" sz="2000" b="1" dirty="0">
                          <a:solidFill>
                            <a:srgbClr val="C15134"/>
                          </a:solidFill>
                          <a:effectLst/>
                          <a:latin typeface="+mn-lt"/>
                        </a:rPr>
                        <a:t>Hu, Y.*</a:t>
                      </a:r>
                      <a:r>
                        <a:rPr lang="fi-FI" sz="2000" dirty="0">
                          <a:effectLst/>
                          <a:latin typeface="+mn-lt"/>
                        </a:rPr>
                        <a:t>, &amp; Solt, F.</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en-US" altLang="zh-CN" sz="2000" dirty="0">
                          <a:effectLst/>
                          <a:latin typeface="+mn-lt"/>
                        </a:rPr>
                        <a:t>2022</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en-US" sz="2000" dirty="0">
                          <a:effectLst/>
                          <a:latin typeface="+mn-lt"/>
                        </a:rPr>
                        <a:t>American Political Science Review</a:t>
                      </a:r>
                      <a:br>
                        <a:rPr lang="en-US" sz="2000" dirty="0">
                          <a:effectLst/>
                          <a:latin typeface="+mn-lt"/>
                        </a:rPr>
                      </a:br>
                      <a:r>
                        <a:rPr lang="en-US" sz="2000" dirty="0">
                          <a:effectLst/>
                          <a:latin typeface="+mn-lt"/>
                        </a:rPr>
                        <a:t>(</a:t>
                      </a:r>
                      <a:r>
                        <a:rPr lang="zh-CN" altLang="en-US" sz="2000" dirty="0">
                          <a:effectLst/>
                          <a:latin typeface="+mn-lt"/>
                        </a:rPr>
                        <a:t>创刊于</a:t>
                      </a:r>
                      <a:r>
                        <a:rPr lang="en-US" altLang="zh-CN" sz="2000" dirty="0">
                          <a:effectLst/>
                          <a:latin typeface="+mn-lt"/>
                        </a:rPr>
                        <a:t>1906</a:t>
                      </a:r>
                      <a:r>
                        <a:rPr lang="zh-CN" altLang="en-US" sz="2000" dirty="0">
                          <a:effectLst/>
                          <a:latin typeface="+mn-lt"/>
                        </a:rPr>
                        <a:t>年，约</a:t>
                      </a:r>
                      <a:r>
                        <a:rPr lang="en-US" altLang="zh-CN" sz="2000" dirty="0">
                          <a:effectLst/>
                          <a:latin typeface="+mn-lt"/>
                        </a:rPr>
                        <a:t>56</a:t>
                      </a:r>
                      <a:r>
                        <a:rPr lang="zh-CN" altLang="en-US" sz="2000" dirty="0">
                          <a:effectLst/>
                          <a:latin typeface="+mn-lt"/>
                        </a:rPr>
                        <a:t>篇</a:t>
                      </a:r>
                      <a:r>
                        <a:rPr lang="en-US" altLang="zh-CN" sz="2000" dirty="0">
                          <a:effectLst/>
                          <a:latin typeface="+mn-lt"/>
                        </a:rPr>
                        <a:t>/</a:t>
                      </a:r>
                      <a:r>
                        <a:rPr lang="zh-CN" altLang="en-US" sz="2000" dirty="0">
                          <a:effectLst/>
                          <a:latin typeface="+mn-lt"/>
                        </a:rPr>
                        <a:t>年</a:t>
                      </a:r>
                      <a:r>
                        <a:rPr lang="en-US" altLang="zh-CN" sz="2000" dirty="0">
                          <a:effectLst/>
                          <a:latin typeface="+mn-lt"/>
                        </a:rPr>
                        <a:t>)</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en-US" sz="2000" b="1">
                          <a:solidFill>
                            <a:srgbClr val="BD472A"/>
                          </a:solidFill>
                          <a:effectLst/>
                          <a:latin typeface="+mn-lt"/>
                        </a:rPr>
                        <a:t>SSCI A+</a:t>
                      </a:r>
                      <a:br>
                        <a:rPr lang="en-US" sz="2000">
                          <a:effectLst/>
                          <a:latin typeface="+mn-lt"/>
                        </a:rPr>
                      </a:br>
                      <a:r>
                        <a:rPr lang="en-US" sz="2000">
                          <a:effectLst/>
                          <a:latin typeface="+mn-lt"/>
                        </a:rPr>
                        <a:t>IF: 7.828</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zh-CN" altLang="en-US" sz="2000">
                          <a:effectLst/>
                          <a:latin typeface="+mn-lt"/>
                        </a:rPr>
                        <a:t>    </a:t>
                      </a:r>
                      <a:r>
                        <a:rPr lang="zh-CN" altLang="en-US" sz="2000" b="1">
                          <a:solidFill>
                            <a:srgbClr val="BD472A"/>
                          </a:solidFill>
                          <a:effectLst/>
                          <a:latin typeface="+mn-lt"/>
                        </a:rPr>
                        <a:t>第</a:t>
                      </a:r>
                      <a:r>
                        <a:rPr lang="en-US" altLang="zh-CN" sz="2000" b="1">
                          <a:solidFill>
                            <a:srgbClr val="BD472A"/>
                          </a:solidFill>
                          <a:effectLst/>
                          <a:latin typeface="+mn-lt"/>
                        </a:rPr>
                        <a:t>1</a:t>
                      </a:r>
                      <a:r>
                        <a:rPr lang="zh-CN" altLang="en-US" sz="2000" b="1">
                          <a:solidFill>
                            <a:srgbClr val="BD472A"/>
                          </a:solidFill>
                          <a:effectLst/>
                          <a:latin typeface="+mn-lt"/>
                        </a:rPr>
                        <a:t>篇</a:t>
                      </a:r>
                      <a:r>
                        <a:rPr lang="zh-CN" altLang="en-US" sz="2000">
                          <a:effectLst/>
                          <a:latin typeface="+mn-lt"/>
                        </a:rPr>
                        <a:t>（共</a:t>
                      </a:r>
                      <a:r>
                        <a:rPr lang="en-US" altLang="zh-CN" sz="2000">
                          <a:effectLst/>
                          <a:latin typeface="+mn-lt"/>
                        </a:rPr>
                        <a:t>1</a:t>
                      </a:r>
                      <a:r>
                        <a:rPr lang="zh-CN" altLang="en-US" sz="2000">
                          <a:effectLst/>
                          <a:latin typeface="+mn-lt"/>
                        </a:rPr>
                        <a:t>篇）</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extLst>
                  <a:ext uri="{0D108BD9-81ED-4DB2-BD59-A6C34878D82A}">
                    <a16:rowId xmlns:a16="http://schemas.microsoft.com/office/drawing/2014/main" val="2055114770"/>
                  </a:ext>
                </a:extLst>
              </a:tr>
              <a:tr h="0">
                <a:tc>
                  <a:txBody>
                    <a:bodyPr/>
                    <a:lstStyle/>
                    <a:p>
                      <a:r>
                        <a:rPr lang="en-US" sz="2000" b="1" dirty="0">
                          <a:solidFill>
                            <a:srgbClr val="C15134"/>
                          </a:solidFill>
                          <a:effectLst/>
                          <a:latin typeface="+mn-lt"/>
                        </a:rPr>
                        <a:t>Hu, Y.*</a:t>
                      </a:r>
                      <a:endParaRPr lang="en-US" sz="2000" dirty="0">
                        <a:solidFill>
                          <a:srgbClr val="C15134"/>
                        </a:solidFill>
                        <a:effectLst/>
                        <a:latin typeface="+mn-lt"/>
                      </a:endParaRPr>
                    </a:p>
                  </a:txBody>
                  <a:tcPr marL="38100" marR="38100" marT="38100" marB="38100" anchor="ctr">
                    <a:lnL>
                      <a:noFill/>
                    </a:lnL>
                    <a:lnR>
                      <a:noFill/>
                    </a:lnR>
                    <a:lnT>
                      <a:noFill/>
                    </a:lnT>
                    <a:lnB>
                      <a:noFill/>
                    </a:lnB>
                    <a:solidFill>
                      <a:srgbClr val="EEEEEE"/>
                    </a:solidFill>
                  </a:tcPr>
                </a:tc>
                <a:tc>
                  <a:txBody>
                    <a:bodyPr/>
                    <a:lstStyle/>
                    <a:p>
                      <a:r>
                        <a:rPr lang="en-US" altLang="zh-CN" sz="2000">
                          <a:effectLst/>
                          <a:latin typeface="+mn-lt"/>
                        </a:rPr>
                        <a:t>2020</a:t>
                      </a:r>
                    </a:p>
                  </a:txBody>
                  <a:tcPr marL="38100" marR="38100" marT="38100" marB="38100" anchor="ctr">
                    <a:lnL>
                      <a:noFill/>
                    </a:lnL>
                    <a:lnR>
                      <a:noFill/>
                    </a:lnR>
                    <a:lnT>
                      <a:noFill/>
                    </a:lnT>
                    <a:lnB>
                      <a:noFill/>
                    </a:lnB>
                    <a:solidFill>
                      <a:srgbClr val="EEEEEE"/>
                    </a:solidFill>
                  </a:tcPr>
                </a:tc>
                <a:tc>
                  <a:txBody>
                    <a:bodyPr/>
                    <a:lstStyle/>
                    <a:p>
                      <a:r>
                        <a:rPr lang="en-US" sz="2000" dirty="0">
                          <a:effectLst/>
                          <a:latin typeface="+mn-lt"/>
                        </a:rPr>
                        <a:t>Political Psychology</a:t>
                      </a:r>
                      <a:br>
                        <a:rPr lang="en-US" sz="2000" dirty="0">
                          <a:effectLst/>
                          <a:latin typeface="+mn-lt"/>
                        </a:rPr>
                      </a:br>
                      <a:r>
                        <a:rPr lang="en-US" sz="2000" dirty="0">
                          <a:effectLst/>
                          <a:latin typeface="+mn-lt"/>
                        </a:rPr>
                        <a:t>(</a:t>
                      </a:r>
                      <a:r>
                        <a:rPr lang="zh-CN" altLang="en-US" sz="2000" dirty="0">
                          <a:effectLst/>
                          <a:latin typeface="+mn-lt"/>
                        </a:rPr>
                        <a:t>创刊于</a:t>
                      </a:r>
                      <a:r>
                        <a:rPr lang="en-US" altLang="zh-CN" sz="2000" dirty="0">
                          <a:effectLst/>
                          <a:latin typeface="+mn-lt"/>
                        </a:rPr>
                        <a:t>1980</a:t>
                      </a:r>
                      <a:r>
                        <a:rPr lang="zh-CN" altLang="en-US" sz="2000" dirty="0">
                          <a:effectLst/>
                          <a:latin typeface="+mn-lt"/>
                        </a:rPr>
                        <a:t>年，约</a:t>
                      </a:r>
                      <a:r>
                        <a:rPr lang="en-US" altLang="zh-CN" sz="2000" dirty="0">
                          <a:effectLst/>
                          <a:latin typeface="+mn-lt"/>
                        </a:rPr>
                        <a:t>71</a:t>
                      </a:r>
                      <a:r>
                        <a:rPr lang="zh-CN" altLang="en-US" sz="2000" dirty="0">
                          <a:effectLst/>
                          <a:latin typeface="+mn-lt"/>
                        </a:rPr>
                        <a:t>篇</a:t>
                      </a:r>
                      <a:r>
                        <a:rPr lang="en-US" altLang="zh-CN" sz="2000" dirty="0">
                          <a:effectLst/>
                          <a:latin typeface="+mn-lt"/>
                        </a:rPr>
                        <a:t>/</a:t>
                      </a:r>
                      <a:r>
                        <a:rPr lang="zh-CN" altLang="en-US" sz="2000" dirty="0">
                          <a:effectLst/>
                          <a:latin typeface="+mn-lt"/>
                        </a:rPr>
                        <a:t>年</a:t>
                      </a:r>
                      <a:r>
                        <a:rPr lang="en-US" altLang="zh-CN" sz="2000" dirty="0">
                          <a:effectLst/>
                          <a:latin typeface="+mn-lt"/>
                        </a:rPr>
                        <a:t>)</a:t>
                      </a:r>
                    </a:p>
                  </a:txBody>
                  <a:tcPr marL="38100" marR="38100" marT="38100" marB="38100" anchor="ctr">
                    <a:lnL>
                      <a:noFill/>
                    </a:lnL>
                    <a:lnR>
                      <a:noFill/>
                    </a:lnR>
                    <a:lnT>
                      <a:noFill/>
                    </a:lnT>
                    <a:lnB>
                      <a:noFill/>
                    </a:lnB>
                    <a:solidFill>
                      <a:srgbClr val="EEEEEE"/>
                    </a:solidFill>
                  </a:tcPr>
                </a:tc>
                <a:tc>
                  <a:txBody>
                    <a:bodyPr/>
                    <a:lstStyle/>
                    <a:p>
                      <a:r>
                        <a:rPr lang="en-US" sz="2000" b="1">
                          <a:solidFill>
                            <a:srgbClr val="BD472A"/>
                          </a:solidFill>
                          <a:effectLst/>
                          <a:latin typeface="+mn-lt"/>
                        </a:rPr>
                        <a:t>SSCI A+</a:t>
                      </a:r>
                      <a:br>
                        <a:rPr lang="en-US" sz="2000">
                          <a:effectLst/>
                          <a:latin typeface="+mn-lt"/>
                        </a:rPr>
                      </a:br>
                      <a:r>
                        <a:rPr lang="en-US" sz="2000">
                          <a:effectLst/>
                          <a:latin typeface="+mn-lt"/>
                        </a:rPr>
                        <a:t>IF: 4.333</a:t>
                      </a:r>
                    </a:p>
                  </a:txBody>
                  <a:tcPr marL="38100" marR="38100" marT="38100" marB="38100" anchor="ctr">
                    <a:lnL>
                      <a:noFill/>
                    </a:lnL>
                    <a:lnR>
                      <a:noFill/>
                    </a:lnR>
                    <a:lnT>
                      <a:noFill/>
                    </a:lnT>
                    <a:lnB>
                      <a:noFill/>
                    </a:lnB>
                    <a:solidFill>
                      <a:srgbClr val="EEEEEE"/>
                    </a:solidFill>
                  </a:tcPr>
                </a:tc>
                <a:tc>
                  <a:txBody>
                    <a:bodyPr/>
                    <a:lstStyle/>
                    <a:p>
                      <a:r>
                        <a:rPr lang="zh-CN" altLang="en-US" sz="2000" dirty="0">
                          <a:effectLst/>
                          <a:latin typeface="+mn-lt"/>
                        </a:rPr>
                        <a:t>    </a:t>
                      </a:r>
                      <a:r>
                        <a:rPr lang="zh-CN" altLang="en-US" sz="2000" b="0" dirty="0">
                          <a:solidFill>
                            <a:schemeClr val="tx1"/>
                          </a:solidFill>
                          <a:effectLst/>
                          <a:latin typeface="+mn-lt"/>
                        </a:rPr>
                        <a:t>第</a:t>
                      </a:r>
                      <a:r>
                        <a:rPr lang="en-US" altLang="zh-CN" sz="2000" b="0" dirty="0">
                          <a:solidFill>
                            <a:schemeClr val="tx1"/>
                          </a:solidFill>
                          <a:effectLst/>
                          <a:latin typeface="+mn-lt"/>
                        </a:rPr>
                        <a:t>3</a:t>
                      </a:r>
                      <a:r>
                        <a:rPr lang="zh-CN" altLang="en-US" sz="2000" b="0" dirty="0">
                          <a:solidFill>
                            <a:schemeClr val="tx1"/>
                          </a:solidFill>
                          <a:effectLst/>
                          <a:latin typeface="+mn-lt"/>
                        </a:rPr>
                        <a:t>篇</a:t>
                      </a:r>
                      <a:br>
                        <a:rPr lang="zh-CN" altLang="en-US" sz="2000" dirty="0">
                          <a:effectLst/>
                          <a:latin typeface="+mn-lt"/>
                        </a:rPr>
                      </a:br>
                      <a:r>
                        <a:rPr lang="en-US" altLang="zh-CN" sz="2000" dirty="0">
                          <a:effectLst/>
                          <a:latin typeface="+mn-lt"/>
                        </a:rPr>
                        <a:t>(</a:t>
                      </a:r>
                      <a:r>
                        <a:rPr lang="zh-CN" altLang="en-US" sz="2000" dirty="0">
                          <a:effectLst/>
                          <a:latin typeface="+mn-lt"/>
                        </a:rPr>
                        <a:t>共</a:t>
                      </a:r>
                      <a:r>
                        <a:rPr lang="en-US" altLang="zh-CN" sz="2000" dirty="0">
                          <a:effectLst/>
                          <a:latin typeface="+mn-lt"/>
                        </a:rPr>
                        <a:t>3</a:t>
                      </a:r>
                      <a:r>
                        <a:rPr lang="zh-CN" altLang="en-US" sz="2000" dirty="0">
                          <a:effectLst/>
                          <a:latin typeface="+mn-lt"/>
                        </a:rPr>
                        <a:t>篇，</a:t>
                      </a:r>
                      <a:r>
                        <a:rPr lang="zh-CN" altLang="en-US" sz="2000" b="1" dirty="0">
                          <a:solidFill>
                            <a:srgbClr val="C15134"/>
                          </a:solidFill>
                          <a:effectLst/>
                          <a:latin typeface="+mn-lt"/>
                        </a:rPr>
                        <a:t>独作第</a:t>
                      </a:r>
                      <a:r>
                        <a:rPr lang="en-US" altLang="zh-CN" sz="2000" b="1" dirty="0">
                          <a:solidFill>
                            <a:srgbClr val="C15134"/>
                          </a:solidFill>
                          <a:effectLst/>
                          <a:latin typeface="+mn-lt"/>
                        </a:rPr>
                        <a:t>2</a:t>
                      </a:r>
                      <a:r>
                        <a:rPr lang="en-US" altLang="zh-CN" sz="2000" dirty="0">
                          <a:effectLst/>
                          <a:latin typeface="+mn-lt"/>
                        </a:rPr>
                        <a:t>)</a:t>
                      </a:r>
                    </a:p>
                  </a:txBody>
                  <a:tcPr marL="38100" marR="38100" marT="38100" marB="38100" anchor="ctr">
                    <a:lnL>
                      <a:noFill/>
                    </a:lnL>
                    <a:lnR>
                      <a:noFill/>
                    </a:lnR>
                    <a:lnT>
                      <a:noFill/>
                    </a:lnT>
                    <a:lnB>
                      <a:noFill/>
                    </a:lnB>
                    <a:solidFill>
                      <a:srgbClr val="EEEEEE"/>
                    </a:solidFill>
                  </a:tcPr>
                </a:tc>
                <a:extLst>
                  <a:ext uri="{0D108BD9-81ED-4DB2-BD59-A6C34878D82A}">
                    <a16:rowId xmlns:a16="http://schemas.microsoft.com/office/drawing/2014/main" val="1224509962"/>
                  </a:ext>
                </a:extLst>
              </a:tr>
            </a:tbl>
          </a:graphicData>
        </a:graphic>
      </p:graphicFrame>
    </p:spTree>
    <p:extLst>
      <p:ext uri="{BB962C8B-B14F-4D97-AF65-F5344CB8AC3E}">
        <p14:creationId xmlns:p14="http://schemas.microsoft.com/office/powerpoint/2010/main" val="41315764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字方塊 7">
            <a:extLst>
              <a:ext uri="{FF2B5EF4-FFF2-40B4-BE49-F238E27FC236}">
                <a16:creationId xmlns:a16="http://schemas.microsoft.com/office/drawing/2014/main" id="{B3012D54-5121-B072-946F-488ADFAAA68E}"/>
              </a:ext>
            </a:extLst>
          </p:cNvPr>
          <p:cNvSpPr txBox="1"/>
          <p:nvPr/>
        </p:nvSpPr>
        <p:spPr>
          <a:xfrm>
            <a:off x="7639358" y="653846"/>
            <a:ext cx="4154282" cy="3139321"/>
          </a:xfrm>
          <a:prstGeom prst="rect">
            <a:avLst/>
          </a:prstGeom>
          <a:noFill/>
        </p:spPr>
        <p:txBody>
          <a:bodyPr wrap="square" rtlCol="0">
            <a:spAutoFit/>
          </a:bodyPr>
          <a:lstStyle/>
          <a:p>
            <a:r>
              <a:rPr lang="zh-TW" altLang="en-US" sz="1400" b="1" dirty="0">
                <a:ea typeface="SimHei" panose="02010609060101010101" pitchFamily="49" charset="-122"/>
              </a:rPr>
              <a:t>代表作</a:t>
            </a:r>
            <a:endParaRPr lang="en-US" altLang="zh-TW" sz="1400" b="1" dirty="0">
              <a:ea typeface="SimHei" panose="02010609060101010101" pitchFamily="49" charset="-122"/>
            </a:endParaRPr>
          </a:p>
          <a:p>
            <a:endParaRPr lang="zh-TW" altLang="en-US" sz="1400" dirty="0">
              <a:ea typeface="SimHei" panose="02010609060101010101" pitchFamily="49" charset="-122"/>
            </a:endParaRPr>
          </a:p>
          <a:p>
            <a:pPr marL="285750" indent="-285750">
              <a:buFont typeface="Arial" panose="020B0604020202020204" pitchFamily="34" charset="0"/>
              <a:buChar char="•"/>
            </a:pPr>
            <a:r>
              <a:rPr lang="en-US" altLang="zh-TW" sz="1400" dirty="0">
                <a:ea typeface="SimHei" panose="02010609060101010101" pitchFamily="49" charset="-122"/>
              </a:rPr>
              <a:t>Tai, Y., </a:t>
            </a:r>
            <a:r>
              <a:rPr lang="en-US" altLang="zh-TW" sz="1400" b="1" dirty="0">
                <a:solidFill>
                  <a:srgbClr val="C15134"/>
                </a:solidFill>
                <a:ea typeface="SimHei" panose="02010609060101010101" pitchFamily="49" charset="-122"/>
              </a:rPr>
              <a:t>Hu, Y.*</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&amp; Solt, F. (2022). Democracy, Public Support, and Measurement Uncertainty. </a:t>
            </a:r>
            <a:r>
              <a:rPr lang="en-US" altLang="zh-TW" sz="1400" i="1" dirty="0">
                <a:ea typeface="SimHei" panose="02010609060101010101" pitchFamily="49" charset="-122"/>
              </a:rPr>
              <a:t>American Political Science Review</a:t>
            </a:r>
            <a:r>
              <a:rPr lang="en-US" altLang="zh-TW" sz="1400" dirty="0">
                <a:ea typeface="SimHei" panose="02010609060101010101" pitchFamily="49" charset="-122"/>
              </a:rPr>
              <a:t>, Forthcoming.(</a:t>
            </a:r>
            <a:r>
              <a:rPr lang="en-US" altLang="zh-TW" sz="1400" b="1" dirty="0">
                <a:solidFill>
                  <a:srgbClr val="C15134"/>
                </a:solidFill>
                <a:ea typeface="SimHei" panose="02010609060101010101" pitchFamily="49" charset="-122"/>
              </a:rPr>
              <a:t>SSCI A+</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IF: 7.828, </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政治学三大刊</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第一</a:t>
            </a:r>
            <a:r>
              <a:rPr lang="zh-TW" altLang="en-US" sz="1400" dirty="0">
                <a:ea typeface="SimHei" panose="02010609060101010101" pitchFamily="49" charset="-122"/>
              </a:rPr>
              <a:t>，创刊</a:t>
            </a:r>
            <a:r>
              <a:rPr lang="en-US" altLang="zh-TW" sz="1400" dirty="0">
                <a:ea typeface="SimHei" panose="02010609060101010101" pitchFamily="49" charset="-122"/>
              </a:rPr>
              <a:t>116</a:t>
            </a:r>
            <a:r>
              <a:rPr lang="zh-TW" altLang="en-US" sz="1400" dirty="0">
                <a:ea typeface="SimHei" panose="02010609060101010101" pitchFamily="49" charset="-122"/>
              </a:rPr>
              <a:t>年来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1</a:t>
            </a:r>
            <a:r>
              <a:rPr lang="zh-TW" altLang="en-US" sz="1400" b="1" dirty="0">
                <a:solidFill>
                  <a:srgbClr val="C15134"/>
                </a:solidFill>
                <a:ea typeface="SimHei" panose="02010609060101010101" pitchFamily="49" charset="-122"/>
              </a:rPr>
              <a:t>篇大陆作者作为一作</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通讯</a:t>
            </a:r>
            <a:r>
              <a:rPr lang="zh-TW" altLang="en-US" sz="1400" dirty="0">
                <a:ea typeface="SimHei" panose="02010609060101010101" pitchFamily="49" charset="-122"/>
              </a:rPr>
              <a:t>文章</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季程远和</a:t>
            </a:r>
            <a:r>
              <a:rPr lang="zh-TW" altLang="en-US" sz="1400" b="1" dirty="0">
                <a:solidFill>
                  <a:srgbClr val="C15134"/>
                </a:solidFill>
                <a:ea typeface="SimHei" panose="02010609060101010101" pitchFamily="49" charset="-122"/>
              </a:rPr>
              <a:t>胡悦*</a:t>
            </a:r>
            <a:r>
              <a:rPr lang="en-US" altLang="zh-TW" sz="1400" dirty="0">
                <a:ea typeface="SimHei" panose="02010609060101010101" pitchFamily="49" charset="-122"/>
              </a:rPr>
              <a:t>《</a:t>
            </a:r>
            <a:r>
              <a:rPr lang="zh-TW" altLang="en-US" sz="1400" dirty="0">
                <a:ea typeface="SimHei" panose="02010609060101010101" pitchFamily="49" charset="-122"/>
              </a:rPr>
              <a:t>经济发展与纵向获得感</a:t>
            </a:r>
            <a:r>
              <a:rPr lang="en-US" altLang="zh-TW" sz="1400" dirty="0">
                <a:ea typeface="SimHei" panose="02010609060101010101" pitchFamily="49" charset="-122"/>
              </a:rPr>
              <a:t>》. 《</a:t>
            </a:r>
            <a:r>
              <a:rPr lang="zh-TW" altLang="en-US" sz="1400" dirty="0">
                <a:ea typeface="SimHei" panose="02010609060101010101" pitchFamily="49" charset="-122"/>
              </a:rPr>
              <a:t>公共行政评论</a:t>
            </a:r>
            <a:r>
              <a:rPr lang="en-US" altLang="zh-TW" sz="1400" dirty="0">
                <a:ea typeface="SimHei" panose="02010609060101010101" pitchFamily="49" charset="-122"/>
              </a:rPr>
              <a:t>》2022</a:t>
            </a:r>
            <a:r>
              <a:rPr lang="zh-TW" altLang="en-US" sz="1400" dirty="0">
                <a:ea typeface="SimHei" panose="02010609060101010101" pitchFamily="49" charset="-122"/>
              </a:rPr>
              <a:t>年</a:t>
            </a:r>
            <a:r>
              <a:rPr lang="en-US" altLang="zh-TW" sz="1400" dirty="0">
                <a:ea typeface="SimHei" panose="02010609060101010101" pitchFamily="49" charset="-122"/>
              </a:rPr>
              <a:t>86(2): 4-21 (</a:t>
            </a:r>
            <a:r>
              <a:rPr lang="en-US" altLang="zh-TW" sz="1400" b="1" dirty="0">
                <a:solidFill>
                  <a:srgbClr val="C15134"/>
                </a:solidFill>
                <a:ea typeface="SimHei" panose="02010609060101010101" pitchFamily="49" charset="-122"/>
              </a:rPr>
              <a:t>CSSCI A</a:t>
            </a:r>
            <a:r>
              <a:rPr lang="en-US" altLang="zh-TW" sz="1400" dirty="0">
                <a:ea typeface="SimHei" panose="02010609060101010101" pitchFamily="49" charset="-122"/>
              </a:rPr>
              <a:t>, IF: 3.558)</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endParaRPr lang="en-US" altLang="zh-TW" sz="1400" dirty="0">
              <a:ea typeface="SimHei" panose="02010609060101010101" pitchFamily="49" charset="-122"/>
            </a:endParaRPr>
          </a:p>
          <a:p>
            <a:endParaRPr kumimoji="1" lang="zh-TW" altLang="en-US" sz="1600" dirty="0">
              <a:ea typeface="SimHei" panose="02010609060101010101" pitchFamily="49" charset="-122"/>
            </a:endParaRPr>
          </a:p>
        </p:txBody>
      </p:sp>
      <p:grpSp>
        <p:nvGrpSpPr>
          <p:cNvPr id="10" name="群組 9">
            <a:extLst>
              <a:ext uri="{FF2B5EF4-FFF2-40B4-BE49-F238E27FC236}">
                <a16:creationId xmlns:a16="http://schemas.microsoft.com/office/drawing/2014/main" id="{E1ECFACE-4664-B808-92FE-80AB42E9FA91}"/>
              </a:ext>
            </a:extLst>
          </p:cNvPr>
          <p:cNvGrpSpPr/>
          <p:nvPr/>
        </p:nvGrpSpPr>
        <p:grpSpPr>
          <a:xfrm>
            <a:off x="-218458" y="11270"/>
            <a:ext cx="12410458" cy="423434"/>
            <a:chOff x="-218458" y="0"/>
            <a:chExt cx="12410458" cy="423434"/>
          </a:xfrm>
        </p:grpSpPr>
        <p:sp>
          <p:nvSpPr>
            <p:cNvPr id="11" name="矩形 10">
              <a:extLst>
                <a:ext uri="{FF2B5EF4-FFF2-40B4-BE49-F238E27FC236}">
                  <a16:creationId xmlns:a16="http://schemas.microsoft.com/office/drawing/2014/main" id="{30CA528E-DA33-7FC0-5848-9C27647725F9}"/>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2" name="文字方塊 11">
              <a:extLst>
                <a:ext uri="{FF2B5EF4-FFF2-40B4-BE49-F238E27FC236}">
                  <a16:creationId xmlns:a16="http://schemas.microsoft.com/office/drawing/2014/main" id="{B13CBF86-C9CA-31B3-AA0C-8D753560A34A}"/>
                </a:ext>
              </a:extLst>
            </p:cNvPr>
            <p:cNvSpPr txBox="1"/>
            <p:nvPr/>
          </p:nvSpPr>
          <p:spPr>
            <a:xfrm>
              <a:off x="-218458" y="23324"/>
              <a:ext cx="4347546" cy="400110"/>
            </a:xfrm>
            <a:prstGeom prst="rect">
              <a:avLst/>
            </a:prstGeom>
            <a:noFill/>
          </p:spPr>
          <p:txBody>
            <a:bodyPr wrap="square" rtlCol="0">
              <a:spAutoFit/>
            </a:bodyPr>
            <a:lstStyle/>
            <a:p>
              <a:pPr algn="ctr"/>
              <a:r>
                <a:rPr kumimoji="1" lang="zh-CN" altLang="en-US" sz="2000" b="1" dirty="0">
                  <a:solidFill>
                    <a:schemeClr val="bg1"/>
                  </a:solidFill>
                  <a:ea typeface="Hei" pitchFamily="2" charset="-122"/>
                </a:rPr>
                <a:t>学术贡献</a:t>
              </a:r>
              <a:r>
                <a:rPr kumimoji="1" lang="en-US" altLang="zh-CN" sz="2000" b="1" dirty="0">
                  <a:solidFill>
                    <a:schemeClr val="bg1"/>
                  </a:solidFill>
                  <a:ea typeface="Hei" pitchFamily="2" charset="-122"/>
                </a:rPr>
                <a:t>I: </a:t>
              </a:r>
              <a:r>
                <a:rPr kumimoji="1" lang="zh-CN" altLang="en-US" sz="2000" b="1" dirty="0">
                  <a:solidFill>
                    <a:schemeClr val="bg1"/>
                  </a:solidFill>
                  <a:ea typeface="Hei" pitchFamily="2" charset="-122"/>
                </a:rPr>
                <a:t>大众政治反馈理论</a:t>
              </a:r>
            </a:p>
          </p:txBody>
        </p:sp>
      </p:grpSp>
      <p:grpSp>
        <p:nvGrpSpPr>
          <p:cNvPr id="13" name="群組 12">
            <a:extLst>
              <a:ext uri="{FF2B5EF4-FFF2-40B4-BE49-F238E27FC236}">
                <a16:creationId xmlns:a16="http://schemas.microsoft.com/office/drawing/2014/main" id="{4970C023-C3C4-19BE-E276-B2C9E81F85C6}"/>
              </a:ext>
            </a:extLst>
          </p:cNvPr>
          <p:cNvGrpSpPr/>
          <p:nvPr/>
        </p:nvGrpSpPr>
        <p:grpSpPr>
          <a:xfrm>
            <a:off x="0" y="6523572"/>
            <a:ext cx="12165806" cy="350668"/>
            <a:chOff x="0" y="6512302"/>
            <a:chExt cx="12165806" cy="350668"/>
          </a:xfrm>
        </p:grpSpPr>
        <p:sp>
          <p:nvSpPr>
            <p:cNvPr id="14" name="矩形 13">
              <a:extLst>
                <a:ext uri="{FF2B5EF4-FFF2-40B4-BE49-F238E27FC236}">
                  <a16:creationId xmlns:a16="http://schemas.microsoft.com/office/drawing/2014/main" id="{34EC5558-0A2C-AF92-2695-FBE2EF8B2240}"/>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5" name="文字方塊 14">
              <a:extLst>
                <a:ext uri="{FF2B5EF4-FFF2-40B4-BE49-F238E27FC236}">
                  <a16:creationId xmlns:a16="http://schemas.microsoft.com/office/drawing/2014/main" id="{F6EC2EC1-8FF6-0023-02C3-AA5D538BC864}"/>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5</a:t>
              </a:r>
              <a:endParaRPr kumimoji="1" lang="zh-TW" altLang="en-US" sz="1600" dirty="0">
                <a:solidFill>
                  <a:schemeClr val="bg1"/>
                </a:solidFill>
                <a:latin typeface="Times" pitchFamily="2" charset="0"/>
              </a:endParaRPr>
            </a:p>
          </p:txBody>
        </p:sp>
        <p:sp>
          <p:nvSpPr>
            <p:cNvPr id="16" name="文字方塊 15">
              <a:extLst>
                <a:ext uri="{FF2B5EF4-FFF2-40B4-BE49-F238E27FC236}">
                  <a16:creationId xmlns:a16="http://schemas.microsoft.com/office/drawing/2014/main" id="{34273F77-583C-E728-E55D-7AA8E057BEB1}"/>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7" name="文字方塊 16">
              <a:extLst>
                <a:ext uri="{FF2B5EF4-FFF2-40B4-BE49-F238E27FC236}">
                  <a16:creationId xmlns:a16="http://schemas.microsoft.com/office/drawing/2014/main" id="{E66C7D01-5378-0F55-20E8-7BC9BBF8C479}"/>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4" name="文本框 3">
            <a:extLst>
              <a:ext uri="{FF2B5EF4-FFF2-40B4-BE49-F238E27FC236}">
                <a16:creationId xmlns:a16="http://schemas.microsoft.com/office/drawing/2014/main" id="{998748C6-BD55-4143-B5AB-D303AD192D85}"/>
              </a:ext>
            </a:extLst>
          </p:cNvPr>
          <p:cNvSpPr txBox="1"/>
          <p:nvPr/>
        </p:nvSpPr>
        <p:spPr>
          <a:xfrm>
            <a:off x="155517" y="649776"/>
            <a:ext cx="3048000" cy="1015663"/>
          </a:xfrm>
          <a:prstGeom prst="rect">
            <a:avLst/>
          </a:prstGeom>
          <a:noFill/>
        </p:spPr>
        <p:txBody>
          <a:bodyPr wrap="square" rtlCol="0">
            <a:spAutoFit/>
          </a:bodyPr>
          <a:lstStyle/>
          <a:p>
            <a:pPr algn="ctr"/>
            <a:r>
              <a:rPr lang="zh-CN" altLang="en-US" sz="1500" b="1" dirty="0">
                <a:ea typeface="Microsoft YaHei" panose="020B0503020204020204" pitchFamily="34" charset="-122"/>
              </a:rPr>
              <a:t>创新点</a:t>
            </a:r>
            <a:endParaRPr lang="en-US" altLang="zh-CN" sz="1500" dirty="0">
              <a:ea typeface="Microsoft YaHei" panose="020B0503020204020204" pitchFamily="34" charset="-122"/>
            </a:endParaRPr>
          </a:p>
          <a:p>
            <a:endParaRPr lang="en-US" sz="1500" dirty="0">
              <a:ea typeface="Microsoft YaHei" panose="020B0503020204020204" pitchFamily="34" charset="-122"/>
            </a:endParaRPr>
          </a:p>
          <a:p>
            <a:pPr algn="ctr"/>
            <a:r>
              <a:rPr lang="en-US" altLang="zh-CN" sz="1500" dirty="0">
                <a:ea typeface="Microsoft YaHei" panose="020B0503020204020204" pitchFamily="34" charset="-122"/>
              </a:rPr>
              <a:t>1. </a:t>
            </a:r>
            <a:r>
              <a:rPr lang="zh-CN" altLang="en-US" sz="1500" dirty="0">
                <a:ea typeface="Microsoft YaHei" panose="020B0503020204020204" pitchFamily="34" charset="-122"/>
              </a:rPr>
              <a:t>拓展“政治语言学”交叉领域</a:t>
            </a:r>
            <a:endParaRPr lang="en-US" altLang="zh-CN" sz="1500" dirty="0">
              <a:ea typeface="Microsoft YaHei" panose="020B0503020204020204" pitchFamily="34" charset="-122"/>
            </a:endParaRPr>
          </a:p>
          <a:p>
            <a:pPr algn="ctr"/>
            <a:r>
              <a:rPr lang="en-US" altLang="zh-CN" sz="1500" dirty="0">
                <a:ea typeface="Microsoft YaHei" panose="020B0503020204020204" pitchFamily="34" charset="-122"/>
              </a:rPr>
              <a:t>2. </a:t>
            </a:r>
            <a:r>
              <a:rPr lang="zh-CN" altLang="en-US" sz="1500" dirty="0">
                <a:ea typeface="Microsoft YaHei" panose="020B0503020204020204" pitchFamily="34" charset="-122"/>
              </a:rPr>
              <a:t>实现“全过程民主”理论闭环</a:t>
            </a:r>
            <a:endParaRPr lang="en-US" sz="1500" dirty="0">
              <a:ea typeface="Microsoft YaHei" panose="020B0503020204020204" pitchFamily="34" charset="-122"/>
            </a:endParaRPr>
          </a:p>
        </p:txBody>
      </p:sp>
      <p:sp>
        <p:nvSpPr>
          <p:cNvPr id="6" name="文本框 5">
            <a:extLst>
              <a:ext uri="{FF2B5EF4-FFF2-40B4-BE49-F238E27FC236}">
                <a16:creationId xmlns:a16="http://schemas.microsoft.com/office/drawing/2014/main" id="{555CE9E0-8380-41D2-B1C3-B07A9A5AFC42}"/>
              </a:ext>
            </a:extLst>
          </p:cNvPr>
          <p:cNvSpPr txBox="1"/>
          <p:nvPr/>
        </p:nvSpPr>
        <p:spPr>
          <a:xfrm>
            <a:off x="5958652" y="4162904"/>
            <a:ext cx="6077831" cy="2308324"/>
          </a:xfrm>
          <a:prstGeom prst="rect">
            <a:avLst/>
          </a:prstGeom>
          <a:noFill/>
        </p:spPr>
        <p:txBody>
          <a:bodyPr wrap="square" rtlCol="0">
            <a:spAutoFit/>
          </a:bodyPr>
          <a:lstStyle/>
          <a:p>
            <a:r>
              <a:rPr lang="zh-TW" altLang="en-US" sz="1400" b="1" dirty="0">
                <a:ea typeface="SimHei" panose="02010609060101010101" pitchFamily="49" charset="-122"/>
              </a:rPr>
              <a:t>代表作</a:t>
            </a:r>
            <a:endParaRPr lang="en-US" altLang="zh-TW" sz="1400" b="1" dirty="0">
              <a:solidFill>
                <a:srgbClr val="C15134"/>
              </a:solidFill>
              <a:ea typeface="SimHei" panose="02010609060101010101" pitchFamily="49" charset="-122"/>
            </a:endParaRPr>
          </a:p>
          <a:p>
            <a:pPr marL="285750" indent="-285750">
              <a:buFont typeface="Arial" panose="020B0604020202020204" pitchFamily="34" charset="0"/>
              <a:buChar char="•"/>
            </a:pPr>
            <a:r>
              <a:rPr lang="en-US" altLang="zh-TW" sz="1400" b="1" dirty="0">
                <a:solidFill>
                  <a:srgbClr val="C15134"/>
                </a:solidFill>
                <a:ea typeface="SimHei" panose="02010609060101010101" pitchFamily="49" charset="-122"/>
              </a:rPr>
              <a:t>Hu, Y.*</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(2020). Culture Marker Versus Authority Marker: How Do Language Attitudes Affect Political Trust? </a:t>
            </a:r>
            <a:r>
              <a:rPr lang="en-US" altLang="zh-TW" sz="1400" i="1" dirty="0">
                <a:ea typeface="SimHei" panose="02010609060101010101" pitchFamily="49" charset="-122"/>
              </a:rPr>
              <a:t>Political Psychology</a:t>
            </a:r>
            <a:r>
              <a:rPr lang="en-US" altLang="zh-TW" sz="1400" dirty="0">
                <a:ea typeface="SimHei" panose="02010609060101010101" pitchFamily="49" charset="-122"/>
              </a:rPr>
              <a:t>, 41(4), 699–716. (</a:t>
            </a:r>
            <a:r>
              <a:rPr lang="en-US" altLang="zh-TW" sz="1400" b="1" dirty="0">
                <a:solidFill>
                  <a:srgbClr val="C15134"/>
                </a:solidFill>
                <a:ea typeface="SimHei" panose="02010609060101010101" pitchFamily="49" charset="-122"/>
              </a:rPr>
              <a:t>SSCI A+</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IF: 4.333</a:t>
            </a:r>
            <a:r>
              <a:rPr lang="zh-TW" altLang="en-US" sz="1400" dirty="0">
                <a:ea typeface="SimHei" panose="02010609060101010101" pitchFamily="49" charset="-122"/>
              </a:rPr>
              <a:t>，</a:t>
            </a:r>
            <a:r>
              <a:rPr lang="zh-CN" altLang="en-US" sz="1400" b="1" dirty="0">
                <a:solidFill>
                  <a:srgbClr val="C15134"/>
                </a:solidFill>
                <a:ea typeface="SimHei" panose="02010609060101010101" pitchFamily="49" charset="-122"/>
              </a:rPr>
              <a:t>政治</a:t>
            </a:r>
            <a:r>
              <a:rPr lang="zh-TW" altLang="en-US" sz="1400" b="1" dirty="0">
                <a:solidFill>
                  <a:srgbClr val="C15134"/>
                </a:solidFill>
                <a:ea typeface="SimHei" panose="02010609060101010101" pitchFamily="49" charset="-122"/>
              </a:rPr>
              <a:t>心理学</a:t>
            </a:r>
            <a:r>
              <a:rPr lang="zh-CN" altLang="en-US" sz="1400" b="1" dirty="0">
                <a:solidFill>
                  <a:srgbClr val="C15134"/>
                </a:solidFill>
                <a:ea typeface="SimHei" panose="02010609060101010101" pitchFamily="49" charset="-122"/>
              </a:rPr>
              <a:t>顶刊</a:t>
            </a:r>
            <a:r>
              <a:rPr lang="zh-TW" altLang="en-US" sz="1400" dirty="0">
                <a:ea typeface="SimHei" panose="02010609060101010101" pitchFamily="49" charset="-122"/>
              </a:rPr>
              <a:t>，创刊</a:t>
            </a:r>
            <a:r>
              <a:rPr lang="en-US" altLang="zh-TW" sz="1400" dirty="0">
                <a:ea typeface="SimHei" panose="02010609060101010101" pitchFamily="49" charset="-122"/>
              </a:rPr>
              <a:t>42</a:t>
            </a:r>
            <a:r>
              <a:rPr lang="zh-TW" altLang="en-US" sz="1400" dirty="0">
                <a:ea typeface="SimHei" panose="02010609060101010101" pitchFamily="49" charset="-122"/>
              </a:rPr>
              <a:t>年来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2</a:t>
            </a:r>
            <a:r>
              <a:rPr lang="zh-TW" altLang="en-US" sz="1400" b="1" dirty="0">
                <a:solidFill>
                  <a:srgbClr val="C15134"/>
                </a:solidFill>
                <a:ea typeface="SimHei" panose="02010609060101010101" pitchFamily="49" charset="-122"/>
              </a:rPr>
              <a:t>篇大陆学者独作文章</a:t>
            </a:r>
            <a:r>
              <a:rPr lang="en-US" altLang="zh-TW" sz="1400" dirty="0">
                <a:ea typeface="SimHei" panose="02010609060101010101" pitchFamily="49" charset="-122"/>
              </a:rPr>
              <a:t>) </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en-US" altLang="zh-CN" sz="1400" dirty="0"/>
              <a:t>Tang, W., </a:t>
            </a:r>
            <a:r>
              <a:rPr lang="en-US" altLang="zh-CN" sz="1400" b="1" dirty="0">
                <a:solidFill>
                  <a:srgbClr val="C15134"/>
                </a:solidFill>
              </a:rPr>
              <a:t>Hu, Y.</a:t>
            </a:r>
            <a:r>
              <a:rPr lang="en-US" altLang="zh-CN" sz="1400" b="1" dirty="0"/>
              <a:t>,</a:t>
            </a:r>
            <a:r>
              <a:rPr lang="en-US" altLang="zh-CN" sz="1400" b="1" dirty="0">
                <a:solidFill>
                  <a:srgbClr val="C15134"/>
                </a:solidFill>
              </a:rPr>
              <a:t> </a:t>
            </a:r>
            <a:r>
              <a:rPr lang="en-US" altLang="zh-CN" sz="1400" dirty="0"/>
              <a:t>&amp; Jin, S.* (2016). Affirmative Inaction: Language Education and Labor Mobility among China’s Muslim Minorities. </a:t>
            </a:r>
            <a:r>
              <a:rPr lang="en-US" altLang="zh-CN" sz="1400" i="1" dirty="0"/>
              <a:t>Chinese Sociological Review</a:t>
            </a:r>
            <a:r>
              <a:rPr lang="en-US" altLang="zh-CN" sz="1400" dirty="0"/>
              <a:t>, </a:t>
            </a:r>
            <a:r>
              <a:rPr lang="en-US" altLang="zh-CN" sz="1400" i="1" dirty="0"/>
              <a:t>48</a:t>
            </a:r>
            <a:r>
              <a:rPr lang="en-US" altLang="zh-CN" sz="1400" dirty="0"/>
              <a:t>(4), 346–366. (</a:t>
            </a:r>
            <a:r>
              <a:rPr lang="en-US" altLang="zh-CN" sz="1400" b="1" dirty="0">
                <a:solidFill>
                  <a:srgbClr val="C15134"/>
                </a:solidFill>
              </a:rPr>
              <a:t>SSCI A+</a:t>
            </a:r>
            <a:r>
              <a:rPr lang="en-US" altLang="zh-CN" sz="1400" dirty="0"/>
              <a:t>, IF: 2.097)</a:t>
            </a:r>
          </a:p>
          <a:p>
            <a:pPr marL="285750" indent="-285750">
              <a:buFont typeface="Arial" panose="020B0604020202020204" pitchFamily="34" charset="0"/>
              <a:buChar char="•"/>
            </a:pPr>
            <a:endParaRPr lang="en-US" altLang="zh-TW" sz="1400" dirty="0">
              <a:ea typeface="SimHei" panose="02010609060101010101" pitchFamily="49" charset="-122"/>
            </a:endParaRPr>
          </a:p>
          <a:p>
            <a:endParaRPr lang="zh-CN" altLang="en-US" dirty="0"/>
          </a:p>
        </p:txBody>
      </p:sp>
      <p:sp>
        <p:nvSpPr>
          <p:cNvPr id="7" name="文本框 6">
            <a:extLst>
              <a:ext uri="{FF2B5EF4-FFF2-40B4-BE49-F238E27FC236}">
                <a16:creationId xmlns:a16="http://schemas.microsoft.com/office/drawing/2014/main" id="{9703F52E-66F5-4B93-8B78-DEC2200F692E}"/>
              </a:ext>
            </a:extLst>
          </p:cNvPr>
          <p:cNvSpPr txBox="1"/>
          <p:nvPr/>
        </p:nvSpPr>
        <p:spPr>
          <a:xfrm>
            <a:off x="155517" y="4317609"/>
            <a:ext cx="5416195" cy="2831544"/>
          </a:xfrm>
          <a:prstGeom prst="rect">
            <a:avLst/>
          </a:prstGeom>
          <a:noFill/>
        </p:spPr>
        <p:txBody>
          <a:bodyPr wrap="square" rtlCol="0">
            <a:spAutoFit/>
          </a:bodyPr>
          <a:lstStyle/>
          <a:p>
            <a:r>
              <a:rPr lang="zh-TW" altLang="en-US" sz="1400" b="1" dirty="0">
                <a:latin typeface="Times" pitchFamily="2" charset="0"/>
                <a:ea typeface="SimHei" panose="02010609060101010101" pitchFamily="49" charset="-122"/>
              </a:rPr>
              <a:t>代表作</a:t>
            </a:r>
            <a:endParaRPr lang="en-US" altLang="zh-TW" sz="1400" dirty="0">
              <a:ea typeface="SimHei" panose="02010609060101010101" pitchFamily="49" charset="-122"/>
            </a:endParaRPr>
          </a:p>
          <a:p>
            <a:pPr marL="285750" indent="-285750">
              <a:buFont typeface="Arial" panose="020B0604020202020204" pitchFamily="34" charset="0"/>
              <a:buChar char="•"/>
            </a:pPr>
            <a:r>
              <a:rPr lang="en-US" altLang="zh-TW" sz="1400" dirty="0">
                <a:ea typeface="SimHei" panose="02010609060101010101" pitchFamily="49" charset="-122"/>
              </a:rPr>
              <a:t>Solt, F., </a:t>
            </a:r>
            <a:r>
              <a:rPr lang="en-US" altLang="zh-TW" sz="1400" b="1" dirty="0">
                <a:solidFill>
                  <a:srgbClr val="C15134"/>
                </a:solidFill>
                <a:ea typeface="SimHei" panose="02010609060101010101" pitchFamily="49" charset="-122"/>
              </a:rPr>
              <a:t>Hu, Y.</a:t>
            </a:r>
            <a:r>
              <a:rPr lang="en-US" altLang="zh-TW" sz="1400" dirty="0">
                <a:ea typeface="SimHei" panose="02010609060101010101" pitchFamily="49" charset="-122"/>
              </a:rPr>
              <a:t>, Hudson, K., Song, J., &amp; Yu, D. “</a:t>
            </a:r>
            <a:r>
              <a:rPr lang="en-US" altLang="zh-TW" sz="1400" dirty="0" err="1">
                <a:ea typeface="SimHei" panose="02010609060101010101" pitchFamily="49" charset="-122"/>
              </a:rPr>
              <a:t>Erico</a:t>
            </a:r>
            <a:r>
              <a:rPr lang="en-US" altLang="zh-TW" sz="1400" dirty="0">
                <a:ea typeface="SimHei" panose="02010609060101010101" pitchFamily="49" charset="-122"/>
              </a:rPr>
              <a:t>.” (2017). Economic Inequality and Class Consciousness. </a:t>
            </a:r>
            <a:r>
              <a:rPr lang="en-US" altLang="zh-TW" sz="1400" i="1" dirty="0">
                <a:ea typeface="SimHei" panose="02010609060101010101" pitchFamily="49" charset="-122"/>
              </a:rPr>
              <a:t>The Journal of Politics</a:t>
            </a:r>
            <a:r>
              <a:rPr lang="en-US" altLang="zh-TW" sz="1400" dirty="0">
                <a:ea typeface="SimHei" panose="02010609060101010101" pitchFamily="49" charset="-122"/>
              </a:rPr>
              <a:t>, 79(3), 1079–1083. (</a:t>
            </a:r>
            <a:r>
              <a:rPr lang="en-US" altLang="zh-TW" sz="1400" b="1" dirty="0">
                <a:solidFill>
                  <a:srgbClr val="C15134"/>
                </a:solidFill>
                <a:ea typeface="SimHei" panose="02010609060101010101" pitchFamily="49" charset="-122"/>
              </a:rPr>
              <a:t>SSCI A+</a:t>
            </a:r>
            <a:r>
              <a:rPr lang="en-US" altLang="zh-TW" sz="1400" dirty="0">
                <a:ea typeface="SimHei" panose="02010609060101010101" pitchFamily="49" charset="-122"/>
              </a:rPr>
              <a:t>, IF: 3.458</a:t>
            </a:r>
            <a:r>
              <a:rPr lang="zh-TW" altLang="en-US" sz="1400" dirty="0">
                <a:ea typeface="SimHei" panose="02010609060101010101" pitchFamily="49" charset="-122"/>
              </a:rPr>
              <a:t>，</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政治学三大刊</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第三</a:t>
            </a:r>
            <a:r>
              <a:rPr lang="zh-TW" altLang="en-US" sz="1400" dirty="0">
                <a:ea typeface="SimHei" panose="02010609060101010101" pitchFamily="49" charset="-122"/>
              </a:rPr>
              <a:t>，创刊</a:t>
            </a:r>
            <a:r>
              <a:rPr lang="en-US" altLang="zh-TW" sz="1400" dirty="0">
                <a:ea typeface="SimHei" panose="02010609060101010101" pitchFamily="49" charset="-122"/>
              </a:rPr>
              <a:t>54</a:t>
            </a:r>
            <a:r>
              <a:rPr lang="zh-TW" altLang="en-US" sz="1400" dirty="0">
                <a:ea typeface="SimHei" panose="02010609060101010101" pitchFamily="49" charset="-122"/>
              </a:rPr>
              <a:t>年来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2</a:t>
            </a:r>
            <a:r>
              <a:rPr lang="zh-TW" altLang="en-US" sz="1400" b="1" dirty="0">
                <a:solidFill>
                  <a:srgbClr val="C15134"/>
                </a:solidFill>
                <a:ea typeface="SimHei" panose="02010609060101010101" pitchFamily="49" charset="-122"/>
              </a:rPr>
              <a:t>篇大陆学者发表文章</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400" dirty="0">
              <a:ea typeface="SimHei" panose="02010609060101010101" pitchFamily="49" charset="-122"/>
            </a:endParaRPr>
          </a:p>
          <a:p>
            <a:pPr marL="285750" indent="-285750">
              <a:buFont typeface="Arial" panose="020B0604020202020204" pitchFamily="34" charset="0"/>
              <a:buChar char="•"/>
            </a:pPr>
            <a:r>
              <a:rPr lang="en-US" sz="1400" dirty="0">
                <a:effectLst/>
              </a:rPr>
              <a:t>Jiang, Q., Liu, S., Hu, Y., &amp; Xu, J. (2022). Social Media for Health Campaign and Solidarity Among Chinses Fandom Publics During the Covid-19 Pandemic. </a:t>
            </a:r>
            <a:r>
              <a:rPr lang="en-US" sz="1400" i="1" dirty="0">
                <a:effectLst/>
              </a:rPr>
              <a:t>Frontiers in Psychology: Health Psychology</a:t>
            </a:r>
            <a:r>
              <a:rPr lang="en-US" sz="1400" dirty="0">
                <a:effectLst/>
              </a:rPr>
              <a:t>, </a:t>
            </a:r>
            <a:r>
              <a:rPr lang="en-US" sz="1400" i="1" dirty="0">
                <a:effectLst/>
              </a:rPr>
              <a:t>12</a:t>
            </a:r>
            <a:r>
              <a:rPr lang="en-US" sz="1400" dirty="0">
                <a:effectLst/>
              </a:rPr>
              <a:t>, 824377. </a:t>
            </a:r>
            <a:r>
              <a:rPr lang="en-US" altLang="zh-TW" sz="1400" dirty="0">
                <a:ea typeface="SimHei" panose="02010609060101010101" pitchFamily="49" charset="-122"/>
              </a:rPr>
              <a:t>(</a:t>
            </a:r>
            <a:r>
              <a:rPr lang="en-US" altLang="zh-CN" sz="1400" b="1" dirty="0">
                <a:solidFill>
                  <a:srgbClr val="C15134"/>
                </a:solidFill>
                <a:ea typeface="SimHei" panose="02010609060101010101" pitchFamily="49" charset="-122"/>
              </a:rPr>
              <a:t>SCI/S</a:t>
            </a:r>
            <a:r>
              <a:rPr lang="en-US" altLang="zh-TW" sz="1400" b="1" dirty="0">
                <a:solidFill>
                  <a:srgbClr val="C15134"/>
                </a:solidFill>
                <a:ea typeface="SimHei" panose="02010609060101010101" pitchFamily="49" charset="-122"/>
              </a:rPr>
              <a:t>SCI A</a:t>
            </a:r>
            <a:r>
              <a:rPr lang="en-US" altLang="zh-TW" sz="1400" dirty="0">
                <a:ea typeface="SimHei" panose="02010609060101010101" pitchFamily="49" charset="-122"/>
              </a:rPr>
              <a:t>, IF: 2.988)</a:t>
            </a:r>
          </a:p>
          <a:p>
            <a:pPr marL="285750" indent="-285750">
              <a:buFont typeface="Arial" panose="020B0604020202020204" pitchFamily="34" charset="0"/>
              <a:buChar char="•"/>
            </a:pPr>
            <a:endParaRPr lang="en-US" altLang="zh-CN" sz="1400" dirty="0"/>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endParaRPr lang="zh-CN" altLang="en-US" dirty="0"/>
          </a:p>
        </p:txBody>
      </p:sp>
      <p:pic>
        <p:nvPicPr>
          <p:cNvPr id="3" name="图片 2">
            <a:extLst>
              <a:ext uri="{FF2B5EF4-FFF2-40B4-BE49-F238E27FC236}">
                <a16:creationId xmlns:a16="http://schemas.microsoft.com/office/drawing/2014/main" id="{310836E0-84CD-472A-BE11-E86804A76EF7}"/>
              </a:ext>
            </a:extLst>
          </p:cNvPr>
          <p:cNvPicPr>
            <a:picLocks noChangeAspect="1"/>
          </p:cNvPicPr>
          <p:nvPr/>
        </p:nvPicPr>
        <p:blipFill>
          <a:blip r:embed="rId2"/>
          <a:stretch>
            <a:fillRect/>
          </a:stretch>
        </p:blipFill>
        <p:spPr>
          <a:xfrm>
            <a:off x="1223329" y="597071"/>
            <a:ext cx="8446841" cy="3932678"/>
          </a:xfrm>
          <a:prstGeom prst="rect">
            <a:avLst/>
          </a:prstGeom>
        </p:spPr>
      </p:pic>
    </p:spTree>
    <p:extLst>
      <p:ext uri="{BB962C8B-B14F-4D97-AF65-F5344CB8AC3E}">
        <p14:creationId xmlns:p14="http://schemas.microsoft.com/office/powerpoint/2010/main" val="4287173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649406" y="774099"/>
            <a:ext cx="4955406" cy="5139869"/>
          </a:xfrm>
          <a:prstGeom prst="rect">
            <a:avLst/>
          </a:prstGeom>
          <a:noFill/>
        </p:spPr>
        <p:txBody>
          <a:bodyPr wrap="square" rtlCol="0">
            <a:spAutoFit/>
          </a:bodyPr>
          <a:lstStyle/>
          <a:p>
            <a:r>
              <a:rPr lang="zh-CN" altLang="en-US" sz="1600" b="1" dirty="0">
                <a:ea typeface="SimHei" panose="02010609060101010101" pitchFamily="49" charset="-122"/>
              </a:rPr>
              <a:t>创新点</a:t>
            </a:r>
            <a:r>
              <a:rPr lang="en-US" altLang="zh-TW" sz="1600" dirty="0">
                <a:ea typeface="SimHei" panose="02010609060101010101" pitchFamily="49" charset="-122"/>
              </a:rPr>
              <a:t>: 1. </a:t>
            </a:r>
            <a:r>
              <a:rPr lang="zh-TW" altLang="en-US" sz="1600" dirty="0">
                <a:ea typeface="SimHei" panose="02010609060101010101" pitchFamily="49" charset="-122"/>
              </a:rPr>
              <a:t>以新方法推进经典议题</a:t>
            </a:r>
            <a:endParaRPr lang="en-US" altLang="zh-TW" sz="1600" dirty="0">
              <a:ea typeface="SimHei" panose="02010609060101010101" pitchFamily="49" charset="-122"/>
            </a:endParaRPr>
          </a:p>
          <a:p>
            <a:endParaRPr lang="zh-TW" altLang="en-US"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社会期望偏差</a:t>
            </a:r>
            <a:r>
              <a:rPr lang="en-US" altLang="zh-TW" sz="1400" dirty="0">
                <a:ea typeface="SimHei" panose="02010609060101010101" pitchFamily="49" charset="-122"/>
              </a:rPr>
              <a:t>:  Tang, W., &amp; </a:t>
            </a:r>
            <a:r>
              <a:rPr lang="en-US" altLang="zh-TW" sz="1400" b="1" dirty="0">
                <a:solidFill>
                  <a:srgbClr val="C15134"/>
                </a:solidFill>
                <a:ea typeface="SimHei" panose="02010609060101010101" pitchFamily="49" charset="-122"/>
              </a:rPr>
              <a:t>Hu, Y.* </a:t>
            </a:r>
            <a:r>
              <a:rPr lang="en-US" altLang="zh-TW" sz="1400" dirty="0">
                <a:ea typeface="SimHei" panose="02010609060101010101" pitchFamily="49" charset="-122"/>
              </a:rPr>
              <a:t>(2022). Detecting Grassroots Bribery and its Sources in China: A Survey Experimental Approach. Journal of Contemporary China, Forthcoming. (</a:t>
            </a:r>
            <a:r>
              <a:rPr lang="en-US" altLang="zh-TW" sz="1400" b="1" dirty="0">
                <a:solidFill>
                  <a:srgbClr val="C15134"/>
                </a:solidFill>
                <a:ea typeface="SimHei" panose="02010609060101010101" pitchFamily="49" charset="-122"/>
              </a:rPr>
              <a:t>SSCI A+</a:t>
            </a:r>
            <a:r>
              <a:rPr lang="en-US" altLang="zh-TW" sz="1400" dirty="0">
                <a:ea typeface="SimHei" panose="02010609060101010101" pitchFamily="49" charset="-122"/>
              </a:rPr>
              <a:t>, IF: 3.748</a:t>
            </a:r>
            <a:r>
              <a:rPr lang="zh-TW" altLang="en-US" sz="1400" dirty="0">
                <a:ea typeface="SimHei" panose="02010609060101010101" pitchFamily="49" charset="-122"/>
              </a:rPr>
              <a:t>，</a:t>
            </a:r>
            <a:r>
              <a:rPr lang="zh-TW" altLang="en-US" sz="1400" b="1" dirty="0">
                <a:solidFill>
                  <a:srgbClr val="C15134"/>
                </a:solidFill>
                <a:ea typeface="SimHei" panose="02010609060101010101" pitchFamily="49" charset="-122"/>
              </a:rPr>
              <a:t>地区研究期刊国际排名第二</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大数据因果推断</a:t>
            </a:r>
            <a:r>
              <a:rPr lang="en-US" altLang="zh-TW" sz="1400" dirty="0">
                <a:ea typeface="SimHei" panose="02010609060101010101" pitchFamily="49" charset="-122"/>
              </a:rPr>
              <a:t>: </a:t>
            </a:r>
            <a:r>
              <a:rPr lang="en-US" altLang="zh-TW" sz="1400" b="1" dirty="0">
                <a:solidFill>
                  <a:srgbClr val="C15134"/>
                </a:solidFill>
                <a:ea typeface="SimHei" panose="02010609060101010101" pitchFamily="49" charset="-122"/>
              </a:rPr>
              <a:t>Hu, Y.</a:t>
            </a:r>
            <a:r>
              <a:rPr lang="en-US" altLang="zh-TW" sz="1400" dirty="0">
                <a:ea typeface="SimHei" panose="02010609060101010101" pitchFamily="49" charset="-122"/>
              </a:rPr>
              <a:t>, Sun, Y.*&amp;, Lien, D. (2022). The Resistance and Resilience of National Image Building: An Empirical Analysis of Confucius Institute Closures in the U.S. Chinese Journal of International Politics, 15(3), Forthcoming. (</a:t>
            </a:r>
            <a:r>
              <a:rPr lang="en-US" altLang="zh-TW" sz="1400" b="1" dirty="0">
                <a:solidFill>
                  <a:srgbClr val="C15134"/>
                </a:solidFill>
                <a:ea typeface="SimHei" panose="02010609060101010101" pitchFamily="49" charset="-122"/>
              </a:rPr>
              <a:t>SSCI A+</a:t>
            </a:r>
            <a:r>
              <a:rPr lang="en-US" altLang="zh-TW" sz="1400" dirty="0">
                <a:ea typeface="SimHei" panose="02010609060101010101" pitchFamily="49" charset="-122"/>
              </a:rPr>
              <a:t>, IF: 3.649)</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跨时空全文本比较</a:t>
            </a:r>
            <a:r>
              <a:rPr lang="en-US" altLang="zh-TW" sz="1400" dirty="0">
                <a:ea typeface="SimHei" panose="02010609060101010101" pitchFamily="49" charset="-122"/>
              </a:rPr>
              <a:t>: </a:t>
            </a:r>
            <a:r>
              <a:rPr lang="en-US" altLang="zh-TW" sz="1400" b="1" dirty="0">
                <a:solidFill>
                  <a:srgbClr val="C15134"/>
                </a:solidFill>
                <a:ea typeface="SimHei" panose="02010609060101010101" pitchFamily="49" charset="-122"/>
              </a:rPr>
              <a:t>Hu, Y.* </a:t>
            </a:r>
            <a:r>
              <a:rPr lang="en-US" altLang="zh-TW" sz="1400" dirty="0">
                <a:ea typeface="SimHei" panose="02010609060101010101" pitchFamily="49" charset="-122"/>
              </a:rPr>
              <a:t>(2020). Refocusing Democracy: The Chinese Government’s Framing Strategy in Political Language. Democratization, 72(2), 302–320. (</a:t>
            </a:r>
            <a:r>
              <a:rPr lang="en-US" altLang="zh-TW" sz="1400" b="1" dirty="0">
                <a:solidFill>
                  <a:srgbClr val="C15134"/>
                </a:solidFill>
                <a:ea typeface="SimHei" panose="02010609060101010101" pitchFamily="49" charset="-122"/>
              </a:rPr>
              <a:t>SSCI A</a:t>
            </a:r>
            <a:r>
              <a:rPr lang="zh-TW" altLang="en-US" sz="1400" dirty="0">
                <a:ea typeface="SimHei" panose="02010609060101010101" pitchFamily="49" charset="-122"/>
              </a:rPr>
              <a:t>，</a:t>
            </a:r>
            <a:r>
              <a:rPr lang="en-US" altLang="zh-TW" sz="1400" dirty="0">
                <a:ea typeface="SimHei" panose="02010609060101010101" pitchFamily="49" charset="-122"/>
              </a:rPr>
              <a:t>IF: 3.055</a:t>
            </a:r>
            <a:r>
              <a:rPr lang="zh-TW" altLang="en-US" sz="1400" dirty="0">
                <a:ea typeface="SimHei" panose="02010609060101010101" pitchFamily="49" charset="-122"/>
              </a:rPr>
              <a:t>，创刊以来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4</a:t>
            </a:r>
            <a:r>
              <a:rPr lang="zh-TW" altLang="en-US" sz="1400" b="1" dirty="0">
                <a:solidFill>
                  <a:srgbClr val="C15134"/>
                </a:solidFill>
                <a:ea typeface="SimHei" panose="02010609060101010101" pitchFamily="49" charset="-122"/>
              </a:rPr>
              <a:t>篇大陆学者独作文章</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政治实验方法</a:t>
            </a:r>
            <a:r>
              <a:rPr lang="zh-CN" altLang="en-US" sz="1400" dirty="0">
                <a:ea typeface="SimHei" panose="02010609060101010101" pitchFamily="49" charset="-122"/>
              </a:rPr>
              <a:t>：</a:t>
            </a:r>
            <a:r>
              <a:rPr lang="zh-TW" altLang="en-US" sz="1400" b="1" dirty="0">
                <a:solidFill>
                  <a:srgbClr val="C15134"/>
                </a:solidFill>
                <a:ea typeface="SimHei" panose="02010609060101010101" pitchFamily="49" charset="-122"/>
              </a:rPr>
              <a:t>胡悦*</a:t>
            </a:r>
            <a:r>
              <a:rPr lang="en-US" altLang="zh-TW" sz="1400" dirty="0">
                <a:ea typeface="SimHei" panose="02010609060101010101" pitchFamily="49" charset="-122"/>
              </a:rPr>
              <a:t>. (2021). </a:t>
            </a:r>
            <a:r>
              <a:rPr lang="zh-TW" altLang="en-US" sz="1400" dirty="0">
                <a:ea typeface="SimHei" panose="02010609060101010101" pitchFamily="49" charset="-122"/>
              </a:rPr>
              <a:t>实验室实验：政治科学研究的一种有效方法</a:t>
            </a:r>
            <a:r>
              <a:rPr lang="en-US" altLang="zh-TW" sz="1400" dirty="0">
                <a:ea typeface="SimHei" panose="02010609060101010101" pitchFamily="49" charset="-122"/>
              </a:rPr>
              <a:t>? 《</a:t>
            </a:r>
            <a:r>
              <a:rPr lang="zh-TW" altLang="en-US" sz="1400" dirty="0">
                <a:ea typeface="SimHei" panose="02010609060101010101" pitchFamily="49" charset="-122"/>
              </a:rPr>
              <a:t>国外理论动态</a:t>
            </a:r>
            <a:r>
              <a:rPr lang="en-US" altLang="zh-TW" sz="1400" dirty="0">
                <a:ea typeface="SimHei" panose="02010609060101010101" pitchFamily="49" charset="-122"/>
              </a:rPr>
              <a:t>》, 06, 160–171. (</a:t>
            </a:r>
            <a:r>
              <a:rPr lang="en-US" altLang="zh-TW" sz="1400" b="1" dirty="0">
                <a:solidFill>
                  <a:srgbClr val="C15134"/>
                </a:solidFill>
                <a:ea typeface="SimHei" panose="02010609060101010101" pitchFamily="49" charset="-122"/>
              </a:rPr>
              <a:t>CSSCI</a:t>
            </a:r>
            <a:r>
              <a:rPr lang="en-US" altLang="zh-TW" sz="1400" dirty="0">
                <a:ea typeface="SimHei" panose="02010609060101010101" pitchFamily="49" charset="-122"/>
              </a:rPr>
              <a:t>, IF: 1.109</a:t>
            </a:r>
            <a:r>
              <a:rPr lang="zh-TW" altLang="en-US" sz="1400" dirty="0">
                <a:ea typeface="SimHei" panose="02010609060101010101" pitchFamily="49" charset="-122"/>
              </a:rPr>
              <a:t>，</a:t>
            </a:r>
            <a:r>
              <a:rPr lang="zh-TW" altLang="en-US" sz="1400" b="1" dirty="0">
                <a:solidFill>
                  <a:srgbClr val="C15134"/>
                </a:solidFill>
                <a:ea typeface="SimHei" panose="02010609060101010101" pitchFamily="49" charset="-122"/>
              </a:rPr>
              <a:t>人大复印报刊资料转载</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p:txBody>
      </p:sp>
      <p:sp>
        <p:nvSpPr>
          <p:cNvPr id="7" name="文字方塊 6">
            <a:extLst>
              <a:ext uri="{FF2B5EF4-FFF2-40B4-BE49-F238E27FC236}">
                <a16:creationId xmlns:a16="http://schemas.microsoft.com/office/drawing/2014/main" id="{609D24D7-B925-D872-8FCE-A25B17761A7E}"/>
              </a:ext>
            </a:extLst>
          </p:cNvPr>
          <p:cNvSpPr txBox="1"/>
          <p:nvPr/>
        </p:nvSpPr>
        <p:spPr>
          <a:xfrm>
            <a:off x="5923418" y="903761"/>
            <a:ext cx="4252157" cy="769441"/>
          </a:xfrm>
          <a:prstGeom prst="rect">
            <a:avLst/>
          </a:prstGeom>
          <a:noFill/>
        </p:spPr>
        <p:txBody>
          <a:bodyPr wrap="square" rtlCol="0">
            <a:spAutoFit/>
          </a:bodyPr>
          <a:lstStyle/>
          <a:p>
            <a:r>
              <a:rPr lang="en-US" altLang="zh-TW" sz="1600" dirty="0">
                <a:ea typeface="SimHei" panose="02010609060101010101" pitchFamily="49" charset="-122"/>
              </a:rPr>
              <a:t>2.</a:t>
            </a:r>
            <a:r>
              <a:rPr lang="zh-TW" altLang="en-US" sz="1600" dirty="0">
                <a:ea typeface="SimHei" panose="02010609060101010101" pitchFamily="49" charset="-122"/>
              </a:rPr>
              <a:t>以方法软件普惠学术研究</a:t>
            </a:r>
            <a:endParaRPr lang="en-US" altLang="zh-TW" sz="1600" dirty="0">
              <a:ea typeface="SimHei" panose="02010609060101010101" pitchFamily="49" charset="-122"/>
            </a:endParaRPr>
          </a:p>
          <a:p>
            <a:endParaRPr lang="en-US" altLang="zh-TW" sz="1400" dirty="0">
              <a:ea typeface="SimHei" panose="02010609060101010101" pitchFamily="49" charset="-122"/>
            </a:endParaRPr>
          </a:p>
          <a:p>
            <a:r>
              <a:rPr lang="zh-TW" altLang="en-US" sz="1400" dirty="0">
                <a:ea typeface="SimHei" panose="02010609060101010101" pitchFamily="49" charset="-122"/>
              </a:rPr>
              <a:t>全球下载量</a:t>
            </a:r>
            <a:r>
              <a:rPr lang="zh-TW" altLang="en-US" sz="1400" b="1" dirty="0">
                <a:solidFill>
                  <a:srgbClr val="C15134"/>
                </a:solidFill>
                <a:ea typeface="SimHei" panose="02010609060101010101" pitchFamily="49" charset="-122"/>
              </a:rPr>
              <a:t>屡破十万</a:t>
            </a:r>
            <a:r>
              <a:rPr lang="zh-TW" altLang="en-US" sz="1400" dirty="0">
                <a:ea typeface="SimHei" panose="02010609060101010101" pitchFamily="49" charset="-122"/>
              </a:rPr>
              <a:t>：</a:t>
            </a:r>
            <a:endParaRPr lang="en-US" altLang="zh-TW" sz="1400" dirty="0">
              <a:ea typeface="SimHei" panose="02010609060101010101" pitchFamily="49" charset="-122"/>
            </a:endParaRPr>
          </a:p>
        </p:txBody>
      </p:sp>
      <p:pic>
        <p:nvPicPr>
          <p:cNvPr id="11" name="圖片 10">
            <a:extLst>
              <a:ext uri="{FF2B5EF4-FFF2-40B4-BE49-F238E27FC236}">
                <a16:creationId xmlns:a16="http://schemas.microsoft.com/office/drawing/2014/main" id="{D8F31577-9232-3345-E800-06CC6B04FB63}"/>
              </a:ext>
            </a:extLst>
          </p:cNvPr>
          <p:cNvPicPr>
            <a:picLocks noChangeAspect="1"/>
          </p:cNvPicPr>
          <p:nvPr/>
        </p:nvPicPr>
        <p:blipFill>
          <a:blip r:embed="rId2"/>
          <a:stretch>
            <a:fillRect/>
          </a:stretch>
        </p:blipFill>
        <p:spPr>
          <a:xfrm>
            <a:off x="6068476" y="1849150"/>
            <a:ext cx="2444685" cy="1094735"/>
          </a:xfrm>
          <a:prstGeom prst="rect">
            <a:avLst/>
          </a:prstGeom>
        </p:spPr>
      </p:pic>
      <p:sp>
        <p:nvSpPr>
          <p:cNvPr id="15" name="文字方塊 14">
            <a:extLst>
              <a:ext uri="{FF2B5EF4-FFF2-40B4-BE49-F238E27FC236}">
                <a16:creationId xmlns:a16="http://schemas.microsoft.com/office/drawing/2014/main" id="{22BBF172-99FF-5D34-6F42-0F1D3833A9F4}"/>
              </a:ext>
            </a:extLst>
          </p:cNvPr>
          <p:cNvSpPr txBox="1"/>
          <p:nvPr/>
        </p:nvSpPr>
        <p:spPr>
          <a:xfrm>
            <a:off x="6156360" y="3210707"/>
            <a:ext cx="2384325" cy="2954655"/>
          </a:xfrm>
          <a:prstGeom prst="rect">
            <a:avLst/>
          </a:prstGeom>
          <a:noFill/>
        </p:spPr>
        <p:txBody>
          <a:bodyPr wrap="square" rtlCol="0">
            <a:spAutoFit/>
          </a:bodyPr>
          <a:lstStyle/>
          <a:p>
            <a:r>
              <a:rPr lang="zh-CN" altLang="en-US" sz="1400" dirty="0">
                <a:ea typeface="SimHei" panose="02010609060101010101" pitchFamily="49" charset="-122"/>
              </a:rPr>
              <a:t>在</a:t>
            </a:r>
            <a:r>
              <a:rPr lang="zh-CN" altLang="en-US" sz="1400" b="1" dirty="0">
                <a:solidFill>
                  <a:srgbClr val="C15134"/>
                </a:solidFill>
                <a:ea typeface="SimHei" panose="02010609060101010101" pitchFamily="49" charset="-122"/>
              </a:rPr>
              <a:t>各国别、各领域</a:t>
            </a:r>
            <a:r>
              <a:rPr lang="zh-CN" altLang="en-US" sz="1400" dirty="0">
                <a:ea typeface="SimHei" panose="02010609060101010101" pitchFamily="49" charset="-122"/>
              </a:rPr>
              <a:t>发声</a:t>
            </a:r>
            <a:r>
              <a:rPr lang="zh-TW" altLang="en-US" sz="1400" dirty="0">
                <a:ea typeface="SimHei" panose="02010609060101010101" pitchFamily="49" charset="-122"/>
              </a:rPr>
              <a:t>：</a:t>
            </a:r>
            <a:endParaRPr lang="en-US" altLang="zh-TW" sz="1400" dirty="0">
              <a:ea typeface="SimHei" panose="02010609060101010101" pitchFamily="49" charset="-122"/>
            </a:endParaRPr>
          </a:p>
          <a:p>
            <a:endParaRPr lang="zh-TW" altLang="en-US" sz="1400" dirty="0">
              <a:ea typeface="SimHei" panose="02010609060101010101" pitchFamily="49" charset="-122"/>
            </a:endParaRPr>
          </a:p>
          <a:p>
            <a:r>
              <a:rPr lang="zh-TW" altLang="en-US" sz="1400" i="1" dirty="0">
                <a:ea typeface="SimHei" panose="02010609060101010101" pitchFamily="49" charset="-122"/>
              </a:rPr>
              <a:t>政治学</a:t>
            </a:r>
            <a:endParaRPr lang="en-US" altLang="zh-TW" sz="1400" i="1" dirty="0">
              <a:ea typeface="SimHei" panose="02010609060101010101" pitchFamily="49" charset="-122"/>
            </a:endParaRPr>
          </a:p>
          <a:p>
            <a:endParaRPr lang="zh-TW" altLang="en-US" sz="1400" dirty="0"/>
          </a:p>
          <a:p>
            <a:r>
              <a:rPr lang="en-US" altLang="zh-TW" sz="1400" i="1" dirty="0"/>
              <a:t>American Political Science Review</a:t>
            </a:r>
            <a:r>
              <a:rPr lang="en-US" altLang="zh-TW" sz="1400" dirty="0"/>
              <a:t>,</a:t>
            </a:r>
            <a:br>
              <a:rPr lang="en-US" altLang="zh-TW" sz="1400" dirty="0"/>
            </a:br>
            <a:r>
              <a:rPr lang="en-US" altLang="zh-TW" sz="1400" i="1" dirty="0"/>
              <a:t>Journal of Politics</a:t>
            </a:r>
            <a:r>
              <a:rPr lang="en-US" altLang="zh-TW" sz="1400" dirty="0"/>
              <a:t>,</a:t>
            </a:r>
            <a:br>
              <a:rPr lang="en-US" altLang="zh-TW" sz="1400" dirty="0"/>
            </a:br>
            <a:r>
              <a:rPr lang="en-US" altLang="zh-TW" sz="1400" i="1" dirty="0"/>
              <a:t>Comparative Political Studies</a:t>
            </a:r>
            <a:r>
              <a:rPr lang="en-US" altLang="zh-TW" sz="1400" dirty="0"/>
              <a:t>,</a:t>
            </a:r>
            <a:br>
              <a:rPr lang="en-US" altLang="zh-TW" sz="1400" dirty="0"/>
            </a:br>
            <a:r>
              <a:rPr lang="en-US" altLang="zh-TW" sz="1400" i="1" dirty="0"/>
              <a:t>Public Opinion Quarterly</a:t>
            </a:r>
            <a:r>
              <a:rPr lang="en-US" altLang="zh-TW" sz="1400" dirty="0"/>
              <a:t>,</a:t>
            </a:r>
            <a:br>
              <a:rPr lang="en-US" altLang="zh-TW" sz="1400" dirty="0"/>
            </a:br>
            <a:r>
              <a:rPr lang="en-US" altLang="zh-TW" sz="1400" i="1" dirty="0"/>
              <a:t>Policy Studies Journal</a:t>
            </a:r>
            <a:r>
              <a:rPr lang="en-US" altLang="zh-TW" sz="1400" dirty="0"/>
              <a:t>,</a:t>
            </a:r>
            <a:br>
              <a:rPr lang="en-US" altLang="zh-TW" sz="1400" dirty="0"/>
            </a:br>
            <a:r>
              <a:rPr lang="en-US" altLang="zh-TW" sz="1400" i="1" dirty="0"/>
              <a:t>Social Science Quarterly</a:t>
            </a:r>
            <a:r>
              <a:rPr lang="en-US" altLang="zh-TW" sz="1400" dirty="0"/>
              <a:t>, </a:t>
            </a:r>
          </a:p>
          <a:p>
            <a:r>
              <a:rPr lang="en-US" altLang="zh-TW" sz="1400" dirty="0"/>
              <a:t>......</a:t>
            </a:r>
          </a:p>
          <a:p>
            <a:endParaRPr kumimoji="1" lang="zh-TW" altLang="en-US" dirty="0"/>
          </a:p>
        </p:txBody>
      </p:sp>
      <p:sp>
        <p:nvSpPr>
          <p:cNvPr id="16" name="文字方塊 15">
            <a:extLst>
              <a:ext uri="{FF2B5EF4-FFF2-40B4-BE49-F238E27FC236}">
                <a16:creationId xmlns:a16="http://schemas.microsoft.com/office/drawing/2014/main" id="{1FFB563E-4AD3-933D-0732-ACF85B3BF5E3}"/>
              </a:ext>
            </a:extLst>
          </p:cNvPr>
          <p:cNvSpPr txBox="1"/>
          <p:nvPr/>
        </p:nvSpPr>
        <p:spPr>
          <a:xfrm>
            <a:off x="8905941" y="3673461"/>
            <a:ext cx="2908300" cy="2677656"/>
          </a:xfrm>
          <a:prstGeom prst="rect">
            <a:avLst/>
          </a:prstGeom>
          <a:noFill/>
        </p:spPr>
        <p:txBody>
          <a:bodyPr wrap="square" rtlCol="0">
            <a:spAutoFit/>
          </a:bodyPr>
          <a:lstStyle/>
          <a:p>
            <a:r>
              <a:rPr lang="zh-TW" altLang="en-US" sz="1400" i="1" dirty="0">
                <a:ea typeface="SimHei" panose="02010609060101010101" pitchFamily="49" charset="-122"/>
              </a:rPr>
              <a:t>心理、法律、环境、神经</a:t>
            </a:r>
            <a:endParaRPr lang="en-US" altLang="zh-TW" sz="1400" i="1" dirty="0">
              <a:ea typeface="SimHei" panose="02010609060101010101" pitchFamily="49" charset="-122"/>
            </a:endParaRPr>
          </a:p>
          <a:p>
            <a:endParaRPr lang="zh-TW" altLang="en-US" sz="1400" dirty="0"/>
          </a:p>
          <a:p>
            <a:r>
              <a:rPr lang="en-US" altLang="zh-TW" sz="1400" i="1" dirty="0"/>
              <a:t>Journal of Experimental Psychology</a:t>
            </a:r>
            <a:r>
              <a:rPr lang="en-US" altLang="zh-TW" sz="1400" dirty="0"/>
              <a:t>,</a:t>
            </a:r>
            <a:br>
              <a:rPr lang="en-US" altLang="zh-TW" sz="1400" dirty="0"/>
            </a:br>
            <a:r>
              <a:rPr lang="en-US" altLang="zh-TW" sz="1400" i="1" dirty="0"/>
              <a:t>High Court of Justice</a:t>
            </a:r>
            <a:r>
              <a:rPr lang="en-US" altLang="zh-TW" sz="1400" dirty="0"/>
              <a:t>,</a:t>
            </a:r>
            <a:br>
              <a:rPr lang="en-US" altLang="zh-TW" sz="1400" dirty="0"/>
            </a:br>
            <a:r>
              <a:rPr lang="en-US" altLang="zh-TW" sz="1400" i="1" dirty="0"/>
              <a:t>Environmental Pollution</a:t>
            </a:r>
            <a:r>
              <a:rPr lang="en-US" altLang="zh-TW" sz="1400" dirty="0"/>
              <a:t>,</a:t>
            </a:r>
            <a:br>
              <a:rPr lang="en-US" altLang="zh-TW" sz="1400" dirty="0"/>
            </a:br>
            <a:r>
              <a:rPr lang="en-US" altLang="zh-TW" sz="1400" i="1" dirty="0"/>
              <a:t>Neurobiology of Aging</a:t>
            </a:r>
            <a:r>
              <a:rPr lang="en-US" altLang="zh-TW" sz="1400" dirty="0"/>
              <a:t>,</a:t>
            </a:r>
            <a:br>
              <a:rPr lang="en-US" altLang="zh-TW" sz="1400" dirty="0"/>
            </a:br>
            <a:r>
              <a:rPr lang="en-US" altLang="zh-TW" sz="1400" dirty="0"/>
              <a:t>......</a:t>
            </a:r>
          </a:p>
          <a:p>
            <a:endParaRPr lang="en-US" altLang="zh-TW" sz="1400" dirty="0"/>
          </a:p>
          <a:p>
            <a:r>
              <a:rPr lang="en-US" altLang="zh-TW" sz="1400" i="1" dirty="0" err="1"/>
              <a:t>Zeitschrift</a:t>
            </a:r>
            <a:r>
              <a:rPr lang="en-US" altLang="zh-TW" sz="1400" i="1" dirty="0"/>
              <a:t> für </a:t>
            </a:r>
            <a:r>
              <a:rPr lang="en-US" altLang="zh-TW" sz="1400" i="1" dirty="0" err="1"/>
              <a:t>Vergleichende</a:t>
            </a:r>
            <a:r>
              <a:rPr lang="en-US" altLang="zh-TW" sz="1400" i="1" dirty="0"/>
              <a:t> </a:t>
            </a:r>
            <a:r>
              <a:rPr lang="en-US" altLang="zh-TW" sz="1400" i="1" dirty="0" err="1"/>
              <a:t>Politikwissenschaft</a:t>
            </a:r>
            <a:r>
              <a:rPr lang="en-US" altLang="zh-TW" sz="1400" dirty="0"/>
              <a:t>,</a:t>
            </a:r>
            <a:br>
              <a:rPr lang="en-US" altLang="zh-TW" sz="1400" dirty="0"/>
            </a:br>
            <a:r>
              <a:rPr lang="ko-KR" altLang="en-US" sz="1400" i="1" dirty="0"/>
              <a:t>커뮤니케이션 이론</a:t>
            </a:r>
            <a:endParaRPr lang="en-US" altLang="ko-KR" sz="1400" i="1" dirty="0"/>
          </a:p>
          <a:p>
            <a:r>
              <a:rPr lang="en-US" altLang="ko-KR" sz="1400" dirty="0"/>
              <a:t>......</a:t>
            </a:r>
          </a:p>
        </p:txBody>
      </p:sp>
      <p:pic>
        <p:nvPicPr>
          <p:cNvPr id="17" name="圖片 16">
            <a:extLst>
              <a:ext uri="{FF2B5EF4-FFF2-40B4-BE49-F238E27FC236}">
                <a16:creationId xmlns:a16="http://schemas.microsoft.com/office/drawing/2014/main" id="{16AE9A6F-508B-59FF-421D-394DCAB69340}"/>
              </a:ext>
            </a:extLst>
          </p:cNvPr>
          <p:cNvPicPr>
            <a:picLocks noChangeAspect="1"/>
          </p:cNvPicPr>
          <p:nvPr/>
        </p:nvPicPr>
        <p:blipFill>
          <a:blip r:embed="rId3"/>
          <a:stretch>
            <a:fillRect/>
          </a:stretch>
        </p:blipFill>
        <p:spPr>
          <a:xfrm>
            <a:off x="8513161" y="613364"/>
            <a:ext cx="2979275" cy="2863414"/>
          </a:xfrm>
          <a:prstGeom prst="rect">
            <a:avLst/>
          </a:prstGeom>
        </p:spPr>
      </p:pic>
      <p:grpSp>
        <p:nvGrpSpPr>
          <p:cNvPr id="12" name="群組 11">
            <a:extLst>
              <a:ext uri="{FF2B5EF4-FFF2-40B4-BE49-F238E27FC236}">
                <a16:creationId xmlns:a16="http://schemas.microsoft.com/office/drawing/2014/main" id="{ABD46990-8CD1-1776-BEE5-C0D62315E1D8}"/>
              </a:ext>
            </a:extLst>
          </p:cNvPr>
          <p:cNvGrpSpPr/>
          <p:nvPr/>
        </p:nvGrpSpPr>
        <p:grpSpPr>
          <a:xfrm>
            <a:off x="-218458" y="11270"/>
            <a:ext cx="12410458" cy="423434"/>
            <a:chOff x="-218458" y="0"/>
            <a:chExt cx="12410458" cy="423434"/>
          </a:xfrm>
        </p:grpSpPr>
        <p:sp>
          <p:nvSpPr>
            <p:cNvPr id="13" name="矩形 12">
              <a:extLst>
                <a:ext uri="{FF2B5EF4-FFF2-40B4-BE49-F238E27FC236}">
                  <a16:creationId xmlns:a16="http://schemas.microsoft.com/office/drawing/2014/main" id="{7FACCE32-3F97-82B7-B236-86FEA779FA3A}"/>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4" name="文字方塊 13">
              <a:extLst>
                <a:ext uri="{FF2B5EF4-FFF2-40B4-BE49-F238E27FC236}">
                  <a16:creationId xmlns:a16="http://schemas.microsoft.com/office/drawing/2014/main" id="{D458CBFB-10B4-C8BD-8869-556E3CF0ED7D}"/>
                </a:ext>
              </a:extLst>
            </p:cNvPr>
            <p:cNvSpPr txBox="1"/>
            <p:nvPr/>
          </p:nvSpPr>
          <p:spPr>
            <a:xfrm>
              <a:off x="-218458" y="23324"/>
              <a:ext cx="3983214"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学术贡献</a:t>
              </a:r>
              <a:r>
                <a:rPr kumimoji="1" lang="en-US" altLang="zh-CN" sz="2000" b="1" dirty="0">
                  <a:solidFill>
                    <a:schemeClr val="bg1"/>
                  </a:solidFill>
                  <a:latin typeface="Hei" pitchFamily="2" charset="-122"/>
                  <a:ea typeface="Hei" pitchFamily="2" charset="-122"/>
                </a:rPr>
                <a:t>II: </a:t>
              </a:r>
              <a:r>
                <a:rPr kumimoji="1" lang="zh-CN" altLang="en-US" sz="2000" b="1" dirty="0">
                  <a:solidFill>
                    <a:schemeClr val="bg1"/>
                  </a:solidFill>
                  <a:latin typeface="Hei" pitchFamily="2" charset="-122"/>
                  <a:ea typeface="Hei" pitchFamily="2" charset="-122"/>
                </a:rPr>
                <a:t>前沿实证方法</a:t>
              </a:r>
            </a:p>
          </p:txBody>
        </p:sp>
      </p:grpSp>
      <p:grpSp>
        <p:nvGrpSpPr>
          <p:cNvPr id="18" name="群組 17">
            <a:extLst>
              <a:ext uri="{FF2B5EF4-FFF2-40B4-BE49-F238E27FC236}">
                <a16:creationId xmlns:a16="http://schemas.microsoft.com/office/drawing/2014/main" id="{E2B2E9AD-A058-DDAB-601F-2E0E4439C0A5}"/>
              </a:ext>
            </a:extLst>
          </p:cNvPr>
          <p:cNvGrpSpPr/>
          <p:nvPr/>
        </p:nvGrpSpPr>
        <p:grpSpPr>
          <a:xfrm>
            <a:off x="0" y="6523572"/>
            <a:ext cx="12165806" cy="350668"/>
            <a:chOff x="0" y="6512302"/>
            <a:chExt cx="12165806" cy="350668"/>
          </a:xfrm>
        </p:grpSpPr>
        <p:sp>
          <p:nvSpPr>
            <p:cNvPr id="19" name="矩形 18">
              <a:extLst>
                <a:ext uri="{FF2B5EF4-FFF2-40B4-BE49-F238E27FC236}">
                  <a16:creationId xmlns:a16="http://schemas.microsoft.com/office/drawing/2014/main" id="{52E26970-2E70-6F15-3062-EBF9014DF68B}"/>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0" name="文字方塊 19">
              <a:extLst>
                <a:ext uri="{FF2B5EF4-FFF2-40B4-BE49-F238E27FC236}">
                  <a16:creationId xmlns:a16="http://schemas.microsoft.com/office/drawing/2014/main" id="{3E28E940-27FE-EB90-2288-AD5353C69F33}"/>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6</a:t>
              </a:r>
              <a:endParaRPr kumimoji="1" lang="zh-TW" altLang="en-US" sz="1600" dirty="0">
                <a:solidFill>
                  <a:schemeClr val="bg1"/>
                </a:solidFill>
                <a:latin typeface="Times" pitchFamily="2" charset="0"/>
              </a:endParaRPr>
            </a:p>
          </p:txBody>
        </p:sp>
        <p:sp>
          <p:nvSpPr>
            <p:cNvPr id="21" name="文字方塊 20">
              <a:extLst>
                <a:ext uri="{FF2B5EF4-FFF2-40B4-BE49-F238E27FC236}">
                  <a16:creationId xmlns:a16="http://schemas.microsoft.com/office/drawing/2014/main" id="{6E53ECAD-966E-F07A-14BE-AAAB2329613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22" name="文字方塊 21">
              <a:extLst>
                <a:ext uri="{FF2B5EF4-FFF2-40B4-BE49-F238E27FC236}">
                  <a16:creationId xmlns:a16="http://schemas.microsoft.com/office/drawing/2014/main" id="{D01EA4C1-694C-5126-911B-BE027B152F11}"/>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215017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3ECA066-1DC0-DD16-4D7A-6AD489A93A92}"/>
              </a:ext>
            </a:extLst>
          </p:cNvPr>
          <p:cNvSpPr txBox="1"/>
          <p:nvPr/>
        </p:nvSpPr>
        <p:spPr>
          <a:xfrm>
            <a:off x="1174750" y="708051"/>
            <a:ext cx="9842499" cy="923330"/>
          </a:xfrm>
          <a:prstGeom prst="rect">
            <a:avLst/>
          </a:prstGeom>
          <a:noFill/>
        </p:spPr>
        <p:txBody>
          <a:bodyPr wrap="square" rtlCol="0">
            <a:spAutoFit/>
          </a:bodyPr>
          <a:lstStyle/>
          <a:p>
            <a:pPr algn="ctr"/>
            <a:r>
              <a:rPr lang="zh-CN" altLang="en-US" dirty="0">
                <a:ea typeface="SimHei" panose="02010609060101010101" pitchFamily="49" charset="-122"/>
              </a:rPr>
              <a:t>主持</a:t>
            </a:r>
            <a:r>
              <a:rPr lang="zh-TW" altLang="en-US" dirty="0">
                <a:ea typeface="SimHei" panose="02010609060101010101" pitchFamily="49" charset="-122"/>
              </a:rPr>
              <a:t>科研项目</a:t>
            </a:r>
            <a:r>
              <a:rPr lang="en-US" altLang="zh-TW" b="1" dirty="0">
                <a:solidFill>
                  <a:srgbClr val="C15134"/>
                </a:solidFill>
                <a:ea typeface="SimHei" panose="02010609060101010101" pitchFamily="49" charset="-122"/>
              </a:rPr>
              <a:t>6</a:t>
            </a:r>
            <a:r>
              <a:rPr lang="zh-TW" altLang="en-US" dirty="0">
                <a:ea typeface="SimHei" panose="02010609060101010101" pitchFamily="49" charset="-122"/>
              </a:rPr>
              <a:t>项，另作为主要人员参与</a:t>
            </a:r>
            <a:r>
              <a:rPr lang="en-US" altLang="zh-TW" dirty="0">
                <a:ea typeface="SimHei" panose="02010609060101010101" pitchFamily="49" charset="-122"/>
              </a:rPr>
              <a:t>5</a:t>
            </a:r>
            <a:r>
              <a:rPr lang="zh-TW" altLang="en-US" dirty="0">
                <a:ea typeface="SimHei" panose="02010609060101010101" pitchFamily="49" charset="-122"/>
              </a:rPr>
              <a:t>项</a:t>
            </a:r>
            <a:endParaRPr lang="en-US" altLang="zh-TW" dirty="0">
              <a:ea typeface="SimHei" panose="02010609060101010101" pitchFamily="49" charset="-122"/>
            </a:endParaRPr>
          </a:p>
          <a:p>
            <a:pPr marL="285750" indent="-285750" algn="ctr">
              <a:buFont typeface="Arial" panose="020B0604020202020204" pitchFamily="34" charset="0"/>
              <a:buChar char="•"/>
            </a:pPr>
            <a:r>
              <a:rPr lang="zh-CN" altLang="en-US" b="1" dirty="0">
                <a:solidFill>
                  <a:srgbClr val="C15134"/>
                </a:solidFill>
                <a:ea typeface="SimHei" panose="02010609060101010101" pitchFamily="49" charset="-122"/>
              </a:rPr>
              <a:t>瞄准学科前沿</a:t>
            </a:r>
            <a:r>
              <a:rPr lang="zh-CN" altLang="en-US" dirty="0">
                <a:ea typeface="SimHei" panose="02010609060101010101" pitchFamily="49" charset="-122"/>
              </a:rPr>
              <a:t>：自然科学基金（国家） </a:t>
            </a:r>
            <a:r>
              <a:rPr lang="en-US" altLang="zh-CN" dirty="0">
                <a:ea typeface="SimHei" panose="02010609060101010101" pitchFamily="49" charset="-122"/>
              </a:rPr>
              <a:t>+ </a:t>
            </a:r>
            <a:r>
              <a:rPr lang="zh-CN" altLang="en-US" dirty="0">
                <a:ea typeface="SimHei" panose="02010609060101010101" pitchFamily="49" charset="-122"/>
              </a:rPr>
              <a:t>社会科学基金（北京）</a:t>
            </a:r>
            <a:endParaRPr lang="en-US" altLang="zh-CN" dirty="0">
              <a:ea typeface="SimHei" panose="02010609060101010101" pitchFamily="49" charset="-122"/>
            </a:endParaRPr>
          </a:p>
          <a:p>
            <a:pPr marL="285750" indent="-285750" algn="ctr">
              <a:buFont typeface="Arial" panose="020B0604020202020204" pitchFamily="34" charset="0"/>
              <a:buChar char="•"/>
            </a:pPr>
            <a:r>
              <a:rPr lang="zh-CN" altLang="en-US" b="1" dirty="0">
                <a:solidFill>
                  <a:srgbClr val="C15134"/>
                </a:solidFill>
                <a:ea typeface="SimHei" panose="02010609060101010101" pitchFamily="49" charset="-122"/>
              </a:rPr>
              <a:t>回应实际挑战</a:t>
            </a:r>
            <a:r>
              <a:rPr lang="zh-CN" altLang="en-US" dirty="0">
                <a:ea typeface="SimHei" panose="02010609060101010101" pitchFamily="49" charset="-122"/>
              </a:rPr>
              <a:t>：高端智库重点专项、人口福利基金会、北京规自委</a:t>
            </a:r>
            <a:endParaRPr lang="zh-TW" altLang="en-US" dirty="0">
              <a:ea typeface="SimHei" panose="02010609060101010101" pitchFamily="49" charset="-122"/>
            </a:endParaRPr>
          </a:p>
        </p:txBody>
      </p:sp>
      <p:grpSp>
        <p:nvGrpSpPr>
          <p:cNvPr id="7" name="群組 6">
            <a:extLst>
              <a:ext uri="{FF2B5EF4-FFF2-40B4-BE49-F238E27FC236}">
                <a16:creationId xmlns:a16="http://schemas.microsoft.com/office/drawing/2014/main" id="{AEF51B4A-1809-1977-A7C0-8F91AC54AED2}"/>
              </a:ext>
            </a:extLst>
          </p:cNvPr>
          <p:cNvGrpSpPr/>
          <p:nvPr/>
        </p:nvGrpSpPr>
        <p:grpSpPr>
          <a:xfrm>
            <a:off x="-218458" y="11270"/>
            <a:ext cx="12410458" cy="423434"/>
            <a:chOff x="-218458" y="0"/>
            <a:chExt cx="12410458" cy="423434"/>
          </a:xfrm>
        </p:grpSpPr>
        <p:sp>
          <p:nvSpPr>
            <p:cNvPr id="9" name="矩形 8">
              <a:extLst>
                <a:ext uri="{FF2B5EF4-FFF2-40B4-BE49-F238E27FC236}">
                  <a16:creationId xmlns:a16="http://schemas.microsoft.com/office/drawing/2014/main" id="{2A39E0E3-F76A-8901-05E1-A80E9FE742ED}"/>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文字方塊 9">
              <a:extLst>
                <a:ext uri="{FF2B5EF4-FFF2-40B4-BE49-F238E27FC236}">
                  <a16:creationId xmlns:a16="http://schemas.microsoft.com/office/drawing/2014/main" id="{274F65EC-3191-1A13-988A-4D4342937DDB}"/>
                </a:ext>
              </a:extLst>
            </p:cNvPr>
            <p:cNvSpPr txBox="1"/>
            <p:nvPr/>
          </p:nvSpPr>
          <p:spPr>
            <a:xfrm>
              <a:off x="-218458" y="23324"/>
              <a:ext cx="1809817"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科研项目</a:t>
              </a:r>
            </a:p>
          </p:txBody>
        </p:sp>
      </p:grpSp>
      <p:grpSp>
        <p:nvGrpSpPr>
          <p:cNvPr id="11" name="群組 10">
            <a:extLst>
              <a:ext uri="{FF2B5EF4-FFF2-40B4-BE49-F238E27FC236}">
                <a16:creationId xmlns:a16="http://schemas.microsoft.com/office/drawing/2014/main" id="{E444B3CE-DFE6-15C2-8FD4-BE22E7D0358F}"/>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98BC5409-D442-92DD-D901-D2EA83850AD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A86AC9F6-B558-7473-44A2-3F66FAF9D0E0}"/>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8</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CF9C4850-8A31-6C60-CEBD-58D2D20DC7D2}"/>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832E8D9A-BDB8-C498-C54B-AB2930237A27}"/>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graphicFrame>
        <p:nvGraphicFramePr>
          <p:cNvPr id="2" name="表格 1">
            <a:extLst>
              <a:ext uri="{FF2B5EF4-FFF2-40B4-BE49-F238E27FC236}">
                <a16:creationId xmlns:a16="http://schemas.microsoft.com/office/drawing/2014/main" id="{E76D4817-785D-47B2-9C2F-0243A3A82F58}"/>
              </a:ext>
            </a:extLst>
          </p:cNvPr>
          <p:cNvGraphicFramePr>
            <a:graphicFrameLocks noGrp="1"/>
          </p:cNvGraphicFramePr>
          <p:nvPr>
            <p:extLst>
              <p:ext uri="{D42A27DB-BD31-4B8C-83A1-F6EECF244321}">
                <p14:modId xmlns:p14="http://schemas.microsoft.com/office/powerpoint/2010/main" val="1723678141"/>
              </p:ext>
            </p:extLst>
          </p:nvPr>
        </p:nvGraphicFramePr>
        <p:xfrm>
          <a:off x="1166327" y="1667728"/>
          <a:ext cx="9850922" cy="4855844"/>
        </p:xfrm>
        <a:graphic>
          <a:graphicData uri="http://schemas.openxmlformats.org/drawingml/2006/table">
            <a:tbl>
              <a:tblPr/>
              <a:tblGrid>
                <a:gridCol w="492309">
                  <a:extLst>
                    <a:ext uri="{9D8B030D-6E8A-4147-A177-3AD203B41FA5}">
                      <a16:colId xmlns:a16="http://schemas.microsoft.com/office/drawing/2014/main" val="698092220"/>
                    </a:ext>
                  </a:extLst>
                </a:gridCol>
                <a:gridCol w="3936476">
                  <a:extLst>
                    <a:ext uri="{9D8B030D-6E8A-4147-A177-3AD203B41FA5}">
                      <a16:colId xmlns:a16="http://schemas.microsoft.com/office/drawing/2014/main" val="2958847879"/>
                    </a:ext>
                  </a:extLst>
                </a:gridCol>
                <a:gridCol w="1778607">
                  <a:extLst>
                    <a:ext uri="{9D8B030D-6E8A-4147-A177-3AD203B41FA5}">
                      <a16:colId xmlns:a16="http://schemas.microsoft.com/office/drawing/2014/main" val="2418415370"/>
                    </a:ext>
                  </a:extLst>
                </a:gridCol>
                <a:gridCol w="1449042">
                  <a:extLst>
                    <a:ext uri="{9D8B030D-6E8A-4147-A177-3AD203B41FA5}">
                      <a16:colId xmlns:a16="http://schemas.microsoft.com/office/drawing/2014/main" val="4220400387"/>
                    </a:ext>
                  </a:extLst>
                </a:gridCol>
                <a:gridCol w="1494815">
                  <a:extLst>
                    <a:ext uri="{9D8B030D-6E8A-4147-A177-3AD203B41FA5}">
                      <a16:colId xmlns:a16="http://schemas.microsoft.com/office/drawing/2014/main" val="3829519386"/>
                    </a:ext>
                  </a:extLst>
                </a:gridCol>
                <a:gridCol w="699673">
                  <a:extLst>
                    <a:ext uri="{9D8B030D-6E8A-4147-A177-3AD203B41FA5}">
                      <a16:colId xmlns:a16="http://schemas.microsoft.com/office/drawing/2014/main" val="3721948228"/>
                    </a:ext>
                  </a:extLst>
                </a:gridCol>
              </a:tblGrid>
              <a:tr h="482141">
                <a:tc>
                  <a:txBody>
                    <a:bodyPr/>
                    <a:lstStyle/>
                    <a:p>
                      <a:pPr algn="r" fontAlgn="ctr"/>
                      <a:r>
                        <a:rPr lang="zh-CN" altLang="en-US" sz="1100" b="0" i="0" u="none" strike="noStrike" dirty="0">
                          <a:solidFill>
                            <a:srgbClr val="000000"/>
                          </a:solidFill>
                          <a:effectLst/>
                        </a:rPr>
                        <a:t>序号</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项目名称</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项目来源</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起止时间</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总经费</a:t>
                      </a:r>
                      <a:r>
                        <a:rPr lang="en-US" altLang="zh-CN" sz="1100" b="0" i="0" u="none" strike="noStrike">
                          <a:solidFill>
                            <a:srgbClr val="000000"/>
                          </a:solidFill>
                          <a:effectLst/>
                        </a:rPr>
                        <a:t>/</a:t>
                      </a:r>
                      <a:r>
                        <a:rPr lang="zh-CN" altLang="en-US" sz="1100" b="0" i="0" u="none" strike="noStrike">
                          <a:solidFill>
                            <a:srgbClr val="000000"/>
                          </a:solidFill>
                          <a:effectLst/>
                        </a:rPr>
                        <a:t>本人承担（万元）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任务排名</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17489318"/>
                  </a:ext>
                </a:extLst>
              </a:tr>
              <a:tr h="482141">
                <a:tc>
                  <a:txBody>
                    <a:bodyPr/>
                    <a:lstStyle/>
                    <a:p>
                      <a:pPr algn="r" fontAlgn="ctr"/>
                      <a:r>
                        <a:rPr lang="en-US" sz="1100" b="1" i="0" u="none" strike="noStrike">
                          <a:solidFill>
                            <a:srgbClr val="000000"/>
                          </a:solidFill>
                          <a:effectLst/>
                        </a:rPr>
                        <a:t>1</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新型城镇化进程中新老市民身份认同建构的社会心理机制与政策引导路径研究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国家自然科学基金委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2021-01~2023-12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24/24</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34230707"/>
                  </a:ext>
                </a:extLst>
              </a:tr>
              <a:tr h="292728">
                <a:tc>
                  <a:txBody>
                    <a:bodyPr/>
                    <a:lstStyle/>
                    <a:p>
                      <a:pPr algn="r" fontAlgn="ctr"/>
                      <a:r>
                        <a:rPr lang="en-US" sz="1100" b="1" i="0" u="none" strike="noStrike">
                          <a:solidFill>
                            <a:srgbClr val="000000"/>
                          </a:solidFill>
                          <a:effectLst/>
                        </a:rPr>
                        <a:t>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香港群体身份认同的互动塑造机制研究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国家高端智库（重点）</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2020-11~ 2021-05</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70041441"/>
                  </a:ext>
                </a:extLst>
              </a:tr>
              <a:tr h="292728">
                <a:tc>
                  <a:txBody>
                    <a:bodyPr/>
                    <a:lstStyle/>
                    <a:p>
                      <a:pPr algn="r" fontAlgn="ctr"/>
                      <a:r>
                        <a:rPr lang="en-US" sz="1100" b="1" i="0" u="none" strike="noStrike">
                          <a:solidFill>
                            <a:srgbClr val="000000"/>
                          </a:solidFill>
                          <a:effectLst/>
                        </a:rPr>
                        <a:t>3</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突发公共卫生事件互联网政治生态与话语竞争研究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北京市社科联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2020-12~2023-06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6/6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86468052"/>
                  </a:ext>
                </a:extLst>
              </a:tr>
              <a:tr h="292728">
                <a:tc>
                  <a:txBody>
                    <a:bodyPr/>
                    <a:lstStyle/>
                    <a:p>
                      <a:pPr algn="r" fontAlgn="ctr"/>
                      <a:r>
                        <a:rPr lang="en-US" sz="1100" b="0" i="0" u="none" strike="noStrike">
                          <a:solidFill>
                            <a:srgbClr val="000000"/>
                          </a:solidFill>
                          <a:effectLst/>
                        </a:rPr>
                        <a:t>4</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新型城镇化进程中身份认同危机与语言治理</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中国人口福利基金会</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2020-09~2021-08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5/5</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23061365"/>
                  </a:ext>
                </a:extLst>
              </a:tr>
              <a:tr h="292728">
                <a:tc>
                  <a:txBody>
                    <a:bodyPr/>
                    <a:lstStyle/>
                    <a:p>
                      <a:pPr algn="r" fontAlgn="ctr"/>
                      <a:r>
                        <a:rPr lang="en-US" sz="1100" b="0" i="0" u="none" strike="noStrike">
                          <a:solidFill>
                            <a:srgbClr val="000000"/>
                          </a:solidFill>
                          <a:effectLst/>
                        </a:rPr>
                        <a:t>5</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北京市违法建设专题研究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北京市规自委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dirty="0">
                          <a:solidFill>
                            <a:srgbClr val="000000"/>
                          </a:solidFill>
                          <a:effectLst/>
                        </a:rPr>
                        <a:t>2020-03~2020-09</a:t>
                      </a:r>
                      <a:endParaRPr 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95.88/95.88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53115151"/>
                  </a:ext>
                </a:extLst>
              </a:tr>
              <a:tr h="292728">
                <a:tc>
                  <a:txBody>
                    <a:bodyPr/>
                    <a:lstStyle/>
                    <a:p>
                      <a:pPr algn="r" fontAlgn="ctr"/>
                      <a:r>
                        <a:rPr lang="en-US" sz="1100" b="0" i="0" u="none" strike="noStrike">
                          <a:solidFill>
                            <a:srgbClr val="000000"/>
                          </a:solidFill>
                          <a:effectLst/>
                        </a:rPr>
                        <a:t>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新时代国民身份认同建构机制研究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清华大学文科处</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2020-01~2022-12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10/10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97430468"/>
                  </a:ext>
                </a:extLst>
              </a:tr>
              <a:tr h="292728">
                <a:tc>
                  <a:txBody>
                    <a:bodyPr/>
                    <a:lstStyle/>
                    <a:p>
                      <a:pPr algn="r" fontAlgn="ctr"/>
                      <a:endParaRPr lang="en-US" sz="1100" b="0" i="0" u="none" strike="noStrike">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endParaRPr lang="en-US" sz="1100" b="0" i="0" u="none" strike="noStrike" dirty="0">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endParaRPr lang="en-US" sz="1100" b="0" i="0" u="none" strike="noStrike">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ctr"/>
                      <a:r>
                        <a:rPr lang="zh-CN" altLang="en-US" sz="1100" b="1" i="0" u="none" strike="noStrike" dirty="0">
                          <a:solidFill>
                            <a:srgbClr val="000000"/>
                          </a:solidFill>
                          <a:effectLst/>
                        </a:rPr>
                        <a:t>总计</a:t>
                      </a:r>
                      <a:endParaRPr lang="zh-CN" altLang="en-US" b="1"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dirty="0">
                          <a:solidFill>
                            <a:srgbClr val="000000"/>
                          </a:solidFill>
                          <a:effectLst/>
                        </a:rPr>
                        <a:t>160.88</a:t>
                      </a:r>
                      <a:endParaRPr lang="en-US" b="1"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endParaRPr lang="en-US" sz="1100" b="0" i="0" u="none" strike="noStrike">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7801333"/>
                  </a:ext>
                </a:extLst>
              </a:tr>
              <a:tr h="292728">
                <a:tc>
                  <a:txBody>
                    <a:bodyPr/>
                    <a:lstStyle/>
                    <a:p>
                      <a:pPr algn="r" fontAlgn="ctr"/>
                      <a:r>
                        <a:rPr lang="en-US" sz="1100" b="0" i="0" u="none" strike="noStrike">
                          <a:solidFill>
                            <a:srgbClr val="000000"/>
                          </a:solidFill>
                          <a:effectLst/>
                        </a:rPr>
                        <a:t>7</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网信工作服务、支撑和保障共同富裕研究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中宣部高端智库</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2022-04~2022-12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10/0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36744807"/>
                  </a:ext>
                </a:extLst>
              </a:tr>
              <a:tr h="292728">
                <a:tc>
                  <a:txBody>
                    <a:bodyPr/>
                    <a:lstStyle/>
                    <a:p>
                      <a:pPr algn="r" fontAlgn="ctr"/>
                      <a:r>
                        <a:rPr lang="en-US" sz="1100" b="0" i="0" u="none" strike="noStrike">
                          <a:solidFill>
                            <a:srgbClr val="000000"/>
                          </a:solidFill>
                          <a:effectLst/>
                        </a:rPr>
                        <a:t>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第三方大数据挖掘及评估分析项目合同</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北京市市民热线服务中心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2021-06~2022-06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158/0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3488315"/>
                  </a:ext>
                </a:extLst>
              </a:tr>
              <a:tr h="482141">
                <a:tc>
                  <a:txBody>
                    <a:bodyPr/>
                    <a:lstStyle/>
                    <a:p>
                      <a:pPr algn="r" fontAlgn="ctr"/>
                      <a:r>
                        <a:rPr lang="en-US" sz="1100" b="0" i="0" u="none" strike="noStrike">
                          <a:solidFill>
                            <a:srgbClr val="000000"/>
                          </a:solidFill>
                          <a:effectLst/>
                        </a:rPr>
                        <a:t>9</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新型城镇化背景下的中国城市治理模式研究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清华大学野村综研中国研究中心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2020-09~2021-03</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15.53/0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6240156"/>
                  </a:ext>
                </a:extLst>
              </a:tr>
              <a:tr h="292728">
                <a:tc>
                  <a:txBody>
                    <a:bodyPr/>
                    <a:lstStyle/>
                    <a:p>
                      <a:pPr algn="r" fontAlgn="ctr"/>
                      <a:r>
                        <a:rPr lang="en-US" sz="1100" b="0" i="0" u="none" strike="noStrike">
                          <a:solidFill>
                            <a:srgbClr val="000000"/>
                          </a:solidFill>
                          <a:effectLst/>
                        </a:rPr>
                        <a:t>10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疫情下两岸社会价值观变迁研究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春风基金</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2020-09~2021-08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50/0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54717349"/>
                  </a:ext>
                </a:extLst>
              </a:tr>
              <a:tr h="482141">
                <a:tc>
                  <a:txBody>
                    <a:bodyPr/>
                    <a:lstStyle/>
                    <a:p>
                      <a:pPr algn="r" fontAlgn="ctr"/>
                      <a:r>
                        <a:rPr lang="en-US" sz="1100" b="0" i="0" u="none" strike="noStrike">
                          <a:solidFill>
                            <a:srgbClr val="000000"/>
                          </a:solidFill>
                          <a:effectLst/>
                        </a:rPr>
                        <a:t>11</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中国政府的大数据应用实践：现状、趋势与未来发展</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清华大学野村综研中国研究中心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2019-07~2020-03</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24.47/0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03437963"/>
                  </a:ext>
                </a:extLst>
              </a:tr>
              <a:tr h="292728">
                <a:tc>
                  <a:txBody>
                    <a:bodyPr/>
                    <a:lstStyle/>
                    <a:p>
                      <a:pPr algn="r" fontAlgn="ctr"/>
                      <a:r>
                        <a:rPr lang="en-US" sz="1100" b="0" i="0" u="none" strike="noStrike">
                          <a:solidFill>
                            <a:srgbClr val="000000"/>
                          </a:solidFill>
                          <a:effectLst/>
                        </a:rPr>
                        <a:t>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基层党组织的政治生态评估体系与优化策略研究</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国家社会科学基金委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2017-07~2020-07</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参与</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92720517"/>
                  </a:ext>
                </a:extLst>
              </a:tr>
            </a:tbl>
          </a:graphicData>
        </a:graphic>
      </p:graphicFrame>
    </p:spTree>
    <p:extLst>
      <p:ext uri="{BB962C8B-B14F-4D97-AF65-F5344CB8AC3E}">
        <p14:creationId xmlns:p14="http://schemas.microsoft.com/office/powerpoint/2010/main" val="314271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5711652" y="525656"/>
            <a:ext cx="4491474" cy="1600438"/>
          </a:xfrm>
          <a:prstGeom prst="rect">
            <a:avLst/>
          </a:prstGeom>
          <a:noFill/>
        </p:spPr>
        <p:txBody>
          <a:bodyPr wrap="square" rtlCol="0">
            <a:spAutoFit/>
          </a:bodyPr>
          <a:lstStyle/>
          <a:p>
            <a:r>
              <a:rPr lang="zh-TW" altLang="en-US" sz="1600" i="1" dirty="0">
                <a:ea typeface="SimHei" panose="02010609060101010101" pitchFamily="49" charset="-122"/>
              </a:rPr>
              <a:t>对标组（</a:t>
            </a:r>
            <a:r>
              <a:rPr lang="en-US" altLang="zh-TW" sz="1600" i="1" dirty="0">
                <a:ea typeface="SimHei" panose="02010609060101010101" pitchFamily="49" charset="-122"/>
              </a:rPr>
              <a:t>n = 10)</a:t>
            </a:r>
            <a:endParaRPr lang="zh-TW" altLang="en-US" dirty="0"/>
          </a:p>
          <a:p>
            <a:pPr marL="285750" indent="-285750">
              <a:buFont typeface="Arial" panose="020B0604020202020204" pitchFamily="34" charset="0"/>
              <a:buChar char="•"/>
            </a:pPr>
            <a:r>
              <a:rPr lang="zh-TW" altLang="en-US" sz="1600" b="1" dirty="0">
                <a:ea typeface="SimHei" panose="02010609060101010101" pitchFamily="49" charset="-122"/>
              </a:rPr>
              <a:t>强院校</a:t>
            </a:r>
            <a:r>
              <a:rPr lang="zh-TW" altLang="en-US" sz="1600" dirty="0">
                <a:ea typeface="SimHei" panose="02010609060101010101" pitchFamily="49" charset="-122"/>
              </a:rPr>
              <a:t>：第四轮政治学学科评估</a:t>
            </a:r>
            <a:r>
              <a:rPr lang="en-US" altLang="zh-TW" sz="1600" dirty="0">
                <a:ea typeface="SimHei" panose="02010609060101010101" pitchFamily="49" charset="-122"/>
              </a:rPr>
              <a:t>A</a:t>
            </a:r>
            <a:r>
              <a:rPr lang="zh-TW" altLang="en-US" sz="1600" dirty="0">
                <a:ea typeface="SimHei" panose="02010609060101010101" pitchFamily="49" charset="-122"/>
              </a:rPr>
              <a:t>及</a:t>
            </a:r>
            <a:r>
              <a:rPr lang="en-US" altLang="zh-TW" sz="1600" dirty="0">
                <a:ea typeface="SimHei" panose="02010609060101010101" pitchFamily="49" charset="-122"/>
              </a:rPr>
              <a:t>A+</a:t>
            </a:r>
            <a:r>
              <a:rPr lang="zh-TW" altLang="en-US" sz="1600" dirty="0">
                <a:ea typeface="SimHei" panose="02010609060101010101" pitchFamily="49" charset="-122"/>
              </a:rPr>
              <a:t>学校（北京大学、复旦大学、人民大学）</a:t>
            </a:r>
          </a:p>
          <a:p>
            <a:pPr marL="285750" indent="-285750">
              <a:buFont typeface="Arial" panose="020B0604020202020204" pitchFamily="34" charset="0"/>
              <a:buChar char="•"/>
            </a:pPr>
            <a:r>
              <a:rPr lang="zh-TW" altLang="en-US" sz="1600" b="1" dirty="0">
                <a:ea typeface="SimHei" panose="02010609060101010101" pitchFamily="49" charset="-122"/>
              </a:rPr>
              <a:t>同年龄</a:t>
            </a:r>
            <a:r>
              <a:rPr lang="zh-TW" altLang="en-US" sz="1600" dirty="0">
                <a:ea typeface="SimHei" panose="02010609060101010101" pitchFamily="49" charset="-122"/>
              </a:rPr>
              <a:t>：本科毕业</a:t>
            </a:r>
            <a:r>
              <a:rPr lang="en-US" altLang="zh-TW" sz="1600" dirty="0">
                <a:ea typeface="SimHei" panose="02010609060101010101" pitchFamily="49" charset="-122"/>
              </a:rPr>
              <a:t>2004-2012</a:t>
            </a:r>
            <a:r>
              <a:rPr lang="zh-TW" altLang="en-US" sz="1600" dirty="0">
                <a:ea typeface="SimHei" panose="02010609060101010101" pitchFamily="49" charset="-122"/>
              </a:rPr>
              <a:t>（本人</a:t>
            </a:r>
            <a:r>
              <a:rPr lang="en-US" altLang="zh-TW" sz="1600" dirty="0">
                <a:ea typeface="SimHei" panose="02010609060101010101" pitchFamily="49" charset="-122"/>
              </a:rPr>
              <a:t>2009</a:t>
            </a:r>
            <a:r>
              <a:rPr lang="zh-TW" altLang="en-US" sz="1600" dirty="0">
                <a:ea typeface="SimHei" panose="02010609060101010101" pitchFamily="49" charset="-122"/>
              </a:rPr>
              <a:t>毕业）</a:t>
            </a:r>
          </a:p>
          <a:p>
            <a:pPr marL="285750" indent="-285750">
              <a:buFont typeface="Arial" panose="020B0604020202020204" pitchFamily="34" charset="0"/>
              <a:buChar char="•"/>
            </a:pPr>
            <a:r>
              <a:rPr lang="zh-TW" altLang="en-US" sz="1600" b="1" dirty="0">
                <a:ea typeface="SimHei" panose="02010609060101010101" pitchFamily="49" charset="-122"/>
              </a:rPr>
              <a:t>近领域</a:t>
            </a:r>
            <a:r>
              <a:rPr lang="zh-TW" altLang="en-US" sz="1600" dirty="0">
                <a:ea typeface="SimHei" panose="02010609060101010101" pitchFamily="49" charset="-122"/>
              </a:rPr>
              <a:t>：政治心理</a:t>
            </a:r>
            <a:r>
              <a:rPr lang="en-US" altLang="zh-TW" sz="1600" dirty="0">
                <a:ea typeface="SimHei" panose="02010609060101010101" pitchFamily="49" charset="-122"/>
              </a:rPr>
              <a:t>/</a:t>
            </a:r>
            <a:r>
              <a:rPr lang="zh-TW" altLang="en-US" sz="1600" dirty="0">
                <a:ea typeface="SimHei" panose="02010609060101010101" pitchFamily="49" charset="-122"/>
              </a:rPr>
              <a:t>政治文化</a:t>
            </a:r>
            <a:r>
              <a:rPr lang="en-US" altLang="zh-TW" sz="1600" dirty="0">
                <a:ea typeface="SimHei" panose="02010609060101010101" pitchFamily="49" charset="-122"/>
              </a:rPr>
              <a:t>/</a:t>
            </a:r>
            <a:r>
              <a:rPr lang="zh-TW" altLang="en-US" sz="1600" dirty="0">
                <a:ea typeface="SimHei" panose="02010609060101010101" pitchFamily="49" charset="-122"/>
              </a:rPr>
              <a:t>政治传播</a:t>
            </a:r>
          </a:p>
          <a:p>
            <a:endParaRPr kumimoji="1" lang="zh-TW" altLang="en-US" dirty="0"/>
          </a:p>
        </p:txBody>
      </p:sp>
      <p:pic>
        <p:nvPicPr>
          <p:cNvPr id="2" name="圖片 1">
            <a:extLst>
              <a:ext uri="{FF2B5EF4-FFF2-40B4-BE49-F238E27FC236}">
                <a16:creationId xmlns:a16="http://schemas.microsoft.com/office/drawing/2014/main" id="{B8D5CB93-D3BE-CCA5-647F-EF40A91AF6A6}"/>
              </a:ext>
            </a:extLst>
          </p:cNvPr>
          <p:cNvPicPr>
            <a:picLocks noChangeAspect="1"/>
          </p:cNvPicPr>
          <p:nvPr/>
        </p:nvPicPr>
        <p:blipFill>
          <a:blip r:embed="rId3"/>
          <a:stretch>
            <a:fillRect/>
          </a:stretch>
        </p:blipFill>
        <p:spPr>
          <a:xfrm>
            <a:off x="5879703" y="1966236"/>
            <a:ext cx="5165739" cy="2259261"/>
          </a:xfrm>
          <a:prstGeom prst="rect">
            <a:avLst/>
          </a:prstGeom>
        </p:spPr>
      </p:pic>
      <p:sp>
        <p:nvSpPr>
          <p:cNvPr id="12" name="文字方塊 11">
            <a:extLst>
              <a:ext uri="{FF2B5EF4-FFF2-40B4-BE49-F238E27FC236}">
                <a16:creationId xmlns:a16="http://schemas.microsoft.com/office/drawing/2014/main" id="{0D001A55-DF34-FFF1-1092-17ECA9519286}"/>
              </a:ext>
            </a:extLst>
          </p:cNvPr>
          <p:cNvSpPr txBox="1"/>
          <p:nvPr/>
        </p:nvSpPr>
        <p:spPr>
          <a:xfrm>
            <a:off x="5879703" y="4464692"/>
            <a:ext cx="2949325" cy="1815882"/>
          </a:xfrm>
          <a:prstGeom prst="rect">
            <a:avLst/>
          </a:prstGeom>
          <a:noFill/>
        </p:spPr>
        <p:txBody>
          <a:bodyPr wrap="square" rtlCol="0">
            <a:spAutoFit/>
          </a:bodyPr>
          <a:lstStyle/>
          <a:p>
            <a:r>
              <a:rPr lang="zh-TW" altLang="en-US" sz="1600" dirty="0">
                <a:ea typeface="SimHei" panose="02010609060101010101" pitchFamily="49" charset="-122"/>
              </a:rPr>
              <a:t>谷歌学术被引用量是对标组约</a:t>
            </a:r>
            <a:r>
              <a:rPr lang="en-US" altLang="zh-TW" sz="1600" b="1" dirty="0">
                <a:solidFill>
                  <a:srgbClr val="C15134"/>
                </a:solidFill>
                <a:ea typeface="SimHei" panose="02010609060101010101" pitchFamily="49" charset="-122"/>
              </a:rPr>
              <a:t>1.9</a:t>
            </a:r>
            <a:r>
              <a:rPr lang="zh-TW" altLang="en-US" sz="1600" b="1" dirty="0">
                <a:solidFill>
                  <a:srgbClr val="C15134"/>
                </a:solidFill>
                <a:ea typeface="SimHei" panose="02010609060101010101" pitchFamily="49" charset="-122"/>
              </a:rPr>
              <a:t>倍</a:t>
            </a:r>
            <a:r>
              <a:rPr lang="zh-TW" altLang="en-US" sz="1600" dirty="0">
                <a:ea typeface="SimHei" panose="02010609060101010101" pitchFamily="49" charset="-122"/>
              </a:rPr>
              <a:t>，</a:t>
            </a:r>
            <a:endParaRPr lang="en-US" altLang="zh-TW" sz="1600" dirty="0">
              <a:ea typeface="SimHei" panose="02010609060101010101" pitchFamily="49" charset="-122"/>
            </a:endParaRPr>
          </a:p>
          <a:p>
            <a:r>
              <a:rPr lang="en-US" altLang="zh-CN" sz="1600" dirty="0">
                <a:ea typeface="SimHei" panose="02010609060101010101" pitchFamily="49" charset="-122"/>
              </a:rPr>
              <a:t>H-Index(</a:t>
            </a:r>
            <a:r>
              <a:rPr lang="zh-CN" altLang="en-US" sz="1600" dirty="0">
                <a:ea typeface="SimHei" panose="02010609060101010101" pitchFamily="49" charset="-122"/>
              </a:rPr>
              <a:t>高引用指数</a:t>
            </a:r>
            <a:r>
              <a:rPr lang="en-US" altLang="zh-CN" sz="1600" dirty="0">
                <a:ea typeface="SimHei" panose="02010609060101010101" pitchFamily="49" charset="-122"/>
              </a:rPr>
              <a:t>)</a:t>
            </a:r>
            <a:r>
              <a:rPr lang="zh-TW" altLang="en-US" sz="1600" dirty="0">
                <a:ea typeface="SimHei" panose="02010609060101010101" pitchFamily="49" charset="-122"/>
              </a:rPr>
              <a:t>是对标组约</a:t>
            </a:r>
            <a:r>
              <a:rPr lang="en-US" altLang="zh-TW" sz="1600" b="1" dirty="0">
                <a:solidFill>
                  <a:srgbClr val="C15134"/>
                </a:solidFill>
                <a:ea typeface="SimHei" panose="02010609060101010101" pitchFamily="49" charset="-122"/>
              </a:rPr>
              <a:t>1.7</a:t>
            </a:r>
            <a:r>
              <a:rPr lang="zh-TW" altLang="en-US" sz="1600" b="1" dirty="0">
                <a:solidFill>
                  <a:srgbClr val="C15134"/>
                </a:solidFill>
                <a:ea typeface="SimHei" panose="02010609060101010101" pitchFamily="49" charset="-122"/>
              </a:rPr>
              <a:t>倍</a:t>
            </a:r>
            <a:endParaRPr lang="en-US" altLang="zh-TW" sz="1600" b="1" dirty="0">
              <a:solidFill>
                <a:srgbClr val="C15134"/>
              </a:solidFill>
              <a:ea typeface="SimHei" panose="02010609060101010101" pitchFamily="49" charset="-122"/>
            </a:endParaRPr>
          </a:p>
          <a:p>
            <a:r>
              <a:rPr lang="zh-CN" altLang="en-US" sz="1600" dirty="0">
                <a:ea typeface="SimHei" panose="02010609060101010101" pitchFamily="49" charset="-122"/>
              </a:rPr>
              <a:t>对比伦敦政经（</a:t>
            </a:r>
            <a:r>
              <a:rPr lang="en-US" altLang="zh-CN" sz="1600" dirty="0">
                <a:ea typeface="SimHei" panose="02010609060101010101" pitchFamily="49" charset="-122"/>
              </a:rPr>
              <a:t>LSE</a:t>
            </a:r>
            <a:r>
              <a:rPr lang="zh-CN" altLang="en-US" sz="1600" dirty="0">
                <a:ea typeface="SimHei" panose="02010609060101010101" pitchFamily="49" charset="-122"/>
              </a:rPr>
              <a:t>）</a:t>
            </a:r>
            <a:r>
              <a:rPr lang="en-US" sz="1600" dirty="0" err="1"/>
              <a:t>Bastow</a:t>
            </a:r>
            <a:r>
              <a:rPr lang="en-US" sz="1600" dirty="0"/>
              <a:t>,</a:t>
            </a:r>
            <a:r>
              <a:rPr lang="zh-CN" altLang="en-US" sz="1600" dirty="0"/>
              <a:t> </a:t>
            </a:r>
            <a:r>
              <a:rPr lang="en-US" sz="1600" dirty="0"/>
              <a:t>Dunleavy, </a:t>
            </a:r>
            <a:r>
              <a:rPr lang="en-US" sz="1600" dirty="0" err="1"/>
              <a:t>Tinkler</a:t>
            </a:r>
            <a:r>
              <a:rPr lang="zh-CN" altLang="en-US" sz="1600" dirty="0"/>
              <a:t>统计，</a:t>
            </a:r>
            <a:r>
              <a:rPr lang="en-US" altLang="zh-CN" sz="1600" dirty="0"/>
              <a:t>H-Index</a:t>
            </a:r>
            <a:r>
              <a:rPr lang="zh-CN" altLang="en-US" sz="1600" dirty="0"/>
              <a:t>已</a:t>
            </a:r>
            <a:r>
              <a:rPr lang="zh-CN" altLang="en-US" sz="1600" b="1" dirty="0">
                <a:solidFill>
                  <a:srgbClr val="C15134"/>
                </a:solidFill>
              </a:rPr>
              <a:t>超过该校正教授</a:t>
            </a:r>
            <a:endParaRPr lang="en-US" altLang="zh-TW" sz="1600" b="1" dirty="0">
              <a:solidFill>
                <a:srgbClr val="C15134"/>
              </a:solidFill>
              <a:ea typeface="SimHei" panose="02010609060101010101" pitchFamily="49" charset="-122"/>
            </a:endParaRPr>
          </a:p>
        </p:txBody>
      </p:sp>
      <p:sp>
        <p:nvSpPr>
          <p:cNvPr id="13" name="文字方塊 12">
            <a:extLst>
              <a:ext uri="{FF2B5EF4-FFF2-40B4-BE49-F238E27FC236}">
                <a16:creationId xmlns:a16="http://schemas.microsoft.com/office/drawing/2014/main" id="{CBAF5BFD-B9DC-6F12-197F-A6153EF48D8F}"/>
              </a:ext>
            </a:extLst>
          </p:cNvPr>
          <p:cNvSpPr txBox="1"/>
          <p:nvPr/>
        </p:nvSpPr>
        <p:spPr>
          <a:xfrm>
            <a:off x="997410" y="522601"/>
            <a:ext cx="4619395" cy="830997"/>
          </a:xfrm>
          <a:prstGeom prst="rect">
            <a:avLst/>
          </a:prstGeom>
          <a:noFill/>
        </p:spPr>
        <p:txBody>
          <a:bodyPr wrap="square" rtlCol="0">
            <a:spAutoFit/>
          </a:bodyPr>
          <a:lstStyle/>
          <a:p>
            <a:pPr marL="285750" indent="-285750">
              <a:buFont typeface="Arial" panose="020B0604020202020204" pitchFamily="34" charset="0"/>
              <a:buChar char="•"/>
            </a:pPr>
            <a:r>
              <a:rPr lang="zh-TW" altLang="en-US" sz="1600" dirty="0">
                <a:ea typeface="SimHei" panose="02010609060101010101" pitchFamily="49" charset="-122"/>
              </a:rPr>
              <a:t>人大复印报刊资料转载</a:t>
            </a:r>
            <a:endParaRPr lang="en-US" altLang="zh-TW" sz="1600" dirty="0">
              <a:ea typeface="SimHei" panose="02010609060101010101" pitchFamily="49" charset="-122"/>
            </a:endParaRPr>
          </a:p>
          <a:p>
            <a:pPr marL="285750" indent="-285750">
              <a:buFont typeface="Arial" panose="020B0604020202020204" pitchFamily="34" charset="0"/>
              <a:buChar char="•"/>
            </a:pPr>
            <a:r>
              <a:rPr lang="zh-TW" altLang="en-US" sz="1600" dirty="0">
                <a:ea typeface="SimHei" panose="02010609060101010101" pitchFamily="49" charset="-122"/>
              </a:rPr>
              <a:t>研究成果获得</a:t>
            </a:r>
            <a:br>
              <a:rPr lang="zh-TW" altLang="en-US" sz="1600" dirty="0">
                <a:ea typeface="SimHei" panose="02010609060101010101" pitchFamily="49" charset="-122"/>
              </a:rPr>
            </a:br>
            <a:r>
              <a:rPr lang="zh-TW" altLang="en-US" sz="1600" b="1" dirty="0">
                <a:solidFill>
                  <a:srgbClr val="C15134"/>
                </a:solidFill>
                <a:ea typeface="SimHei" panose="02010609060101010101" pitchFamily="49" charset="-122"/>
              </a:rPr>
              <a:t>北京市第十六届哲学社会科学优秀成果</a:t>
            </a:r>
            <a:r>
              <a:rPr lang="zh-TW" altLang="en-US" sz="1600" dirty="0">
                <a:solidFill>
                  <a:srgbClr val="C15134"/>
                </a:solidFill>
                <a:ea typeface="SimHei" panose="02010609060101010101" pitchFamily="49" charset="-122"/>
              </a:rPr>
              <a:t>二等奖</a:t>
            </a:r>
            <a:endParaRPr lang="zh-TW" altLang="en-US" sz="1600" dirty="0">
              <a:ea typeface="SimHei" panose="02010609060101010101" pitchFamily="49" charset="-122"/>
            </a:endParaRPr>
          </a:p>
        </p:txBody>
      </p:sp>
      <p:pic>
        <p:nvPicPr>
          <p:cNvPr id="3" name="圖片 2">
            <a:extLst>
              <a:ext uri="{FF2B5EF4-FFF2-40B4-BE49-F238E27FC236}">
                <a16:creationId xmlns:a16="http://schemas.microsoft.com/office/drawing/2014/main" id="{9F12FE9C-5179-89CB-55EB-1033B7843D83}"/>
              </a:ext>
            </a:extLst>
          </p:cNvPr>
          <p:cNvPicPr>
            <a:picLocks noChangeAspect="1"/>
          </p:cNvPicPr>
          <p:nvPr/>
        </p:nvPicPr>
        <p:blipFill>
          <a:blip r:embed="rId4"/>
          <a:stretch>
            <a:fillRect/>
          </a:stretch>
        </p:blipFill>
        <p:spPr>
          <a:xfrm>
            <a:off x="1935589" y="4044409"/>
            <a:ext cx="2831419" cy="2099969"/>
          </a:xfrm>
          <a:prstGeom prst="rect">
            <a:avLst/>
          </a:prstGeom>
        </p:spPr>
      </p:pic>
      <p:sp>
        <p:nvSpPr>
          <p:cNvPr id="17" name="文字方塊 16">
            <a:extLst>
              <a:ext uri="{FF2B5EF4-FFF2-40B4-BE49-F238E27FC236}">
                <a16:creationId xmlns:a16="http://schemas.microsoft.com/office/drawing/2014/main" id="{21763931-2515-314F-09E7-1FEF12455770}"/>
              </a:ext>
            </a:extLst>
          </p:cNvPr>
          <p:cNvSpPr txBox="1"/>
          <p:nvPr/>
        </p:nvSpPr>
        <p:spPr>
          <a:xfrm>
            <a:off x="997410" y="3644895"/>
            <a:ext cx="4619395" cy="338554"/>
          </a:xfrm>
          <a:prstGeom prst="rect">
            <a:avLst/>
          </a:prstGeom>
          <a:noFill/>
        </p:spPr>
        <p:txBody>
          <a:bodyPr wrap="square" rtlCol="0">
            <a:spAutoFit/>
          </a:bodyPr>
          <a:lstStyle/>
          <a:p>
            <a:pPr marL="285750" indent="-285750">
              <a:buFont typeface="Arial" panose="020B0604020202020204" pitchFamily="34" charset="0"/>
              <a:buChar char="•"/>
            </a:pPr>
            <a:r>
              <a:rPr lang="zh-TW" altLang="en-US" sz="1600" dirty="0">
                <a:ea typeface="SimHei" panose="02010609060101010101" pitchFamily="49" charset="-122"/>
              </a:rPr>
              <a:t>国际专家社交媒体视频专荐</a:t>
            </a:r>
          </a:p>
        </p:txBody>
      </p:sp>
      <p:pic>
        <p:nvPicPr>
          <p:cNvPr id="10" name="圖片 9">
            <a:extLst>
              <a:ext uri="{FF2B5EF4-FFF2-40B4-BE49-F238E27FC236}">
                <a16:creationId xmlns:a16="http://schemas.microsoft.com/office/drawing/2014/main" id="{410598AB-DBE0-9DF3-C410-461A5EB2C96D}"/>
              </a:ext>
            </a:extLst>
          </p:cNvPr>
          <p:cNvPicPr>
            <a:picLocks noChangeAspect="1"/>
          </p:cNvPicPr>
          <p:nvPr/>
        </p:nvPicPr>
        <p:blipFill>
          <a:blip r:embed="rId5"/>
          <a:stretch>
            <a:fillRect/>
          </a:stretch>
        </p:blipFill>
        <p:spPr>
          <a:xfrm>
            <a:off x="1418061" y="1457579"/>
            <a:ext cx="3778092" cy="2125177"/>
          </a:xfrm>
          <a:prstGeom prst="rect">
            <a:avLst/>
          </a:prstGeom>
        </p:spPr>
      </p:pic>
      <p:pic>
        <p:nvPicPr>
          <p:cNvPr id="8" name="图片 7">
            <a:extLst>
              <a:ext uri="{FF2B5EF4-FFF2-40B4-BE49-F238E27FC236}">
                <a16:creationId xmlns:a16="http://schemas.microsoft.com/office/drawing/2014/main" id="{9C4BEAF0-B9A3-43A5-89CB-D3DB3A6F0729}"/>
              </a:ext>
            </a:extLst>
          </p:cNvPr>
          <p:cNvPicPr>
            <a:picLocks noChangeAspect="1"/>
          </p:cNvPicPr>
          <p:nvPr/>
        </p:nvPicPr>
        <p:blipFill>
          <a:blip r:embed="rId6"/>
          <a:stretch>
            <a:fillRect/>
          </a:stretch>
        </p:blipFill>
        <p:spPr>
          <a:xfrm>
            <a:off x="8829028" y="4238091"/>
            <a:ext cx="2022863" cy="2022863"/>
          </a:xfrm>
          <a:prstGeom prst="rect">
            <a:avLst/>
          </a:prstGeom>
        </p:spPr>
      </p:pic>
      <p:grpSp>
        <p:nvGrpSpPr>
          <p:cNvPr id="14" name="群組 13">
            <a:extLst>
              <a:ext uri="{FF2B5EF4-FFF2-40B4-BE49-F238E27FC236}">
                <a16:creationId xmlns:a16="http://schemas.microsoft.com/office/drawing/2014/main" id="{F9C4E479-A9D7-AD64-453F-C1DD55F71F52}"/>
              </a:ext>
            </a:extLst>
          </p:cNvPr>
          <p:cNvGrpSpPr/>
          <p:nvPr/>
        </p:nvGrpSpPr>
        <p:grpSpPr>
          <a:xfrm>
            <a:off x="-218458" y="11270"/>
            <a:ext cx="12410458" cy="423434"/>
            <a:chOff x="-218458" y="0"/>
            <a:chExt cx="12410458" cy="423434"/>
          </a:xfrm>
        </p:grpSpPr>
        <p:sp>
          <p:nvSpPr>
            <p:cNvPr id="15" name="矩形 14">
              <a:extLst>
                <a:ext uri="{FF2B5EF4-FFF2-40B4-BE49-F238E27FC236}">
                  <a16:creationId xmlns:a16="http://schemas.microsoft.com/office/drawing/2014/main" id="{EB963B08-6638-D140-ED04-6A18C4BE7B0F}"/>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文字方塊 15">
              <a:extLst>
                <a:ext uri="{FF2B5EF4-FFF2-40B4-BE49-F238E27FC236}">
                  <a16:creationId xmlns:a16="http://schemas.microsoft.com/office/drawing/2014/main" id="{5AB6A9A7-D669-B8C0-AD52-BF765D41C400}"/>
                </a:ext>
              </a:extLst>
            </p:cNvPr>
            <p:cNvSpPr txBox="1"/>
            <p:nvPr/>
          </p:nvSpPr>
          <p:spPr>
            <a:xfrm>
              <a:off x="-218458" y="23324"/>
              <a:ext cx="2204421"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学术影响力</a:t>
              </a:r>
            </a:p>
          </p:txBody>
        </p:sp>
      </p:grpSp>
      <p:grpSp>
        <p:nvGrpSpPr>
          <p:cNvPr id="18" name="群組 17">
            <a:extLst>
              <a:ext uri="{FF2B5EF4-FFF2-40B4-BE49-F238E27FC236}">
                <a16:creationId xmlns:a16="http://schemas.microsoft.com/office/drawing/2014/main" id="{36F9B109-109C-E199-F333-C8525D2E6276}"/>
              </a:ext>
            </a:extLst>
          </p:cNvPr>
          <p:cNvGrpSpPr/>
          <p:nvPr/>
        </p:nvGrpSpPr>
        <p:grpSpPr>
          <a:xfrm>
            <a:off x="0" y="6523572"/>
            <a:ext cx="12165806" cy="350668"/>
            <a:chOff x="0" y="6512302"/>
            <a:chExt cx="12165806" cy="350668"/>
          </a:xfrm>
        </p:grpSpPr>
        <p:sp>
          <p:nvSpPr>
            <p:cNvPr id="19" name="矩形 18">
              <a:extLst>
                <a:ext uri="{FF2B5EF4-FFF2-40B4-BE49-F238E27FC236}">
                  <a16:creationId xmlns:a16="http://schemas.microsoft.com/office/drawing/2014/main" id="{F1BF3D50-EBAA-ADF6-8586-B36E9441C5B3}"/>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0" name="文字方塊 19">
              <a:extLst>
                <a:ext uri="{FF2B5EF4-FFF2-40B4-BE49-F238E27FC236}">
                  <a16:creationId xmlns:a16="http://schemas.microsoft.com/office/drawing/2014/main" id="{0F35BBB7-4791-60B7-CA99-07D2086FAC85}"/>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7</a:t>
              </a:r>
              <a:endParaRPr kumimoji="1" lang="zh-TW" altLang="en-US" sz="1600" dirty="0">
                <a:solidFill>
                  <a:schemeClr val="bg1"/>
                </a:solidFill>
                <a:latin typeface="Times" pitchFamily="2" charset="0"/>
              </a:endParaRPr>
            </a:p>
          </p:txBody>
        </p:sp>
        <p:sp>
          <p:nvSpPr>
            <p:cNvPr id="21" name="文字方塊 20">
              <a:extLst>
                <a:ext uri="{FF2B5EF4-FFF2-40B4-BE49-F238E27FC236}">
                  <a16:creationId xmlns:a16="http://schemas.microsoft.com/office/drawing/2014/main" id="{08F29B79-2A0C-D9A6-889A-F3CFA711528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22" name="文字方塊 21">
              <a:extLst>
                <a:ext uri="{FF2B5EF4-FFF2-40B4-BE49-F238E27FC236}">
                  <a16:creationId xmlns:a16="http://schemas.microsoft.com/office/drawing/2014/main" id="{F6D26E54-8A2B-C313-0847-97AF73B49EBB}"/>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3194874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919471" y="727061"/>
            <a:ext cx="5262581" cy="5262979"/>
          </a:xfrm>
          <a:prstGeom prst="rect">
            <a:avLst/>
          </a:prstGeom>
          <a:noFill/>
        </p:spPr>
        <p:txBody>
          <a:bodyPr wrap="square" rtlCol="0">
            <a:spAutoFit/>
          </a:bodyPr>
          <a:lstStyle/>
          <a:p>
            <a:r>
              <a:rPr lang="zh-TW" altLang="en-US" sz="1600" dirty="0">
                <a:ea typeface="SimHei" panose="02010609060101010101" pitchFamily="49" charset="-122"/>
              </a:rPr>
              <a:t>运用计算社会科学，解决实际治理问题。主持政府合作项目，获得</a:t>
            </a:r>
            <a:r>
              <a:rPr lang="zh-TW" altLang="en-US" sz="1600" b="1" dirty="0">
                <a:solidFill>
                  <a:srgbClr val="C15134"/>
                </a:solidFill>
                <a:ea typeface="SimHei" panose="02010609060101010101" pitchFamily="49" charset="-122"/>
              </a:rPr>
              <a:t>国家和市委领导批示</a:t>
            </a:r>
            <a:r>
              <a:rPr lang="zh-TW" altLang="en-US" sz="1600" dirty="0">
                <a:ea typeface="SimHei" panose="02010609060101010101" pitchFamily="49" charset="-122"/>
              </a:rPr>
              <a:t>：</a:t>
            </a:r>
            <a:endParaRPr lang="en-US" altLang="zh-TW" sz="1600" dirty="0">
              <a:ea typeface="SimHei" panose="02010609060101010101" pitchFamily="49" charset="-122"/>
            </a:endParaRPr>
          </a:p>
          <a:p>
            <a:endParaRPr lang="zh-TW" altLang="en-US" sz="1600" dirty="0">
              <a:ea typeface="SimHei" panose="02010609060101010101" pitchFamily="49" charset="-122"/>
            </a:endParaRPr>
          </a:p>
          <a:p>
            <a:pPr marL="285750" indent="-285750">
              <a:buFont typeface="Arial" panose="020B0604020202020204" pitchFamily="34" charset="0"/>
              <a:buChar char="•"/>
            </a:pPr>
            <a:r>
              <a:rPr lang="en-US" altLang="zh-TW" sz="1600" dirty="0">
                <a:ea typeface="SimHei" panose="02010609060101010101" pitchFamily="49" charset="-122"/>
              </a:rPr>
              <a:t>《</a:t>
            </a:r>
            <a:r>
              <a:rPr lang="zh-TW" altLang="en-US" sz="1600" dirty="0">
                <a:ea typeface="SimHei" panose="02010609060101010101" pitchFamily="49" charset="-122"/>
              </a:rPr>
              <a:t>北京市违法建设问题报告第</a:t>
            </a:r>
            <a:r>
              <a:rPr lang="en-US" altLang="zh-TW" sz="1600" dirty="0">
                <a:ea typeface="SimHei" panose="02010609060101010101" pitchFamily="49" charset="-122"/>
              </a:rPr>
              <a:t>1</a:t>
            </a:r>
            <a:r>
              <a:rPr lang="zh-TW" altLang="en-US" sz="1600" dirty="0">
                <a:ea typeface="SimHei" panose="02010609060101010101" pitchFamily="49" charset="-122"/>
              </a:rPr>
              <a:t>期</a:t>
            </a:r>
            <a:r>
              <a:rPr lang="en-US" altLang="zh-TW" sz="1600" dirty="0">
                <a:ea typeface="SimHei" panose="02010609060101010101" pitchFamily="49" charset="-122"/>
              </a:rPr>
              <a:t>——12345</a:t>
            </a:r>
            <a:r>
              <a:rPr lang="zh-TW" altLang="en-US" sz="1600" dirty="0">
                <a:ea typeface="SimHei" panose="02010609060101010101" pitchFamily="49" charset="-122"/>
              </a:rPr>
              <a:t>违建类诉求分析和治理建议</a:t>
            </a:r>
            <a:r>
              <a:rPr lang="en-US" altLang="zh-TW" sz="1600" dirty="0">
                <a:ea typeface="SimHei" panose="02010609060101010101" pitchFamily="49" charset="-122"/>
              </a:rPr>
              <a:t>》</a:t>
            </a:r>
            <a:r>
              <a:rPr lang="zh-TW" altLang="en-US" sz="1600" dirty="0">
                <a:ea typeface="SimHei" panose="02010609060101010101" pitchFamily="49" charset="-122"/>
              </a:rPr>
              <a:t>（</a:t>
            </a:r>
            <a:r>
              <a:rPr lang="en-US" altLang="zh-TW" sz="1600" dirty="0">
                <a:ea typeface="SimHei" panose="02010609060101010101" pitchFamily="49" charset="-122"/>
              </a:rPr>
              <a:t>2020</a:t>
            </a:r>
            <a:r>
              <a:rPr lang="zh-TW" altLang="en-US" sz="1600" dirty="0">
                <a:ea typeface="SimHei" panose="02010609060101010101" pitchFamily="49" charset="-122"/>
              </a:rPr>
              <a:t>年</a:t>
            </a:r>
            <a:r>
              <a:rPr lang="en-US" altLang="zh-TW" sz="1600" dirty="0">
                <a:ea typeface="SimHei" panose="02010609060101010101" pitchFamily="49" charset="-122"/>
              </a:rPr>
              <a:t>10</a:t>
            </a:r>
            <a:r>
              <a:rPr lang="zh-TW" altLang="en-US" sz="1600" dirty="0">
                <a:ea typeface="SimHei" panose="02010609060101010101" pitchFamily="49" charset="-122"/>
              </a:rPr>
              <a:t>月</a:t>
            </a:r>
            <a:r>
              <a:rPr lang="en-US" altLang="zh-TW" sz="1600" dirty="0">
                <a:ea typeface="SimHei" panose="02010609060101010101" pitchFamily="49" charset="-122"/>
              </a:rPr>
              <a:t>20</a:t>
            </a:r>
            <a:r>
              <a:rPr lang="zh-TW" altLang="en-US" sz="1600" dirty="0">
                <a:ea typeface="SimHei" panose="02010609060101010101" pitchFamily="49" charset="-122"/>
              </a:rPr>
              <a:t>日）获</a:t>
            </a:r>
            <a:r>
              <a:rPr lang="zh-TW" altLang="en-US" sz="1600" b="1" dirty="0">
                <a:solidFill>
                  <a:srgbClr val="C15134"/>
                </a:solidFill>
                <a:ea typeface="SimHei" panose="02010609060101010101" pitchFamily="49" charset="-122"/>
              </a:rPr>
              <a:t>北京市副市长</a:t>
            </a:r>
            <a:r>
              <a:rPr lang="zh-TW" altLang="en-US" sz="1600" dirty="0">
                <a:ea typeface="SimHei" panose="02010609060101010101" pitchFamily="49" charset="-122"/>
              </a:rPr>
              <a:t>隋振江肯定性批示</a:t>
            </a:r>
            <a:endParaRPr lang="en-US" altLang="zh-TW" sz="1600" dirty="0">
              <a:ea typeface="SimHei" panose="02010609060101010101" pitchFamily="49" charset="-122"/>
            </a:endParaRPr>
          </a:p>
          <a:p>
            <a:pPr marL="285750" indent="-285750">
              <a:buFont typeface="Arial" panose="020B0604020202020204" pitchFamily="34" charset="0"/>
              <a:buChar char="•"/>
            </a:pPr>
            <a:endParaRPr lang="zh-TW" altLang="en-US" sz="1600" dirty="0">
              <a:ea typeface="SimHei" panose="02010609060101010101" pitchFamily="49" charset="-122"/>
            </a:endParaRPr>
          </a:p>
          <a:p>
            <a:pPr marL="285750" indent="-285750">
              <a:buFont typeface="Arial" panose="020B0604020202020204" pitchFamily="34" charset="0"/>
              <a:buChar char="•"/>
            </a:pPr>
            <a:r>
              <a:rPr lang="en-US" altLang="zh-TW" sz="1600" dirty="0">
                <a:ea typeface="SimHei" panose="02010609060101010101" pitchFamily="49" charset="-122"/>
              </a:rPr>
              <a:t>《</a:t>
            </a:r>
            <a:r>
              <a:rPr lang="zh-TW" altLang="en-US" sz="1600" dirty="0">
                <a:ea typeface="SimHei" panose="02010609060101010101" pitchFamily="49" charset="-122"/>
              </a:rPr>
              <a:t>北京市违法建设问题报告第</a:t>
            </a:r>
            <a:r>
              <a:rPr lang="en-US" altLang="zh-TW" sz="1600" dirty="0">
                <a:ea typeface="SimHei" panose="02010609060101010101" pitchFamily="49" charset="-122"/>
              </a:rPr>
              <a:t>2</a:t>
            </a:r>
            <a:r>
              <a:rPr lang="zh-TW" altLang="en-US" sz="1600" dirty="0">
                <a:ea typeface="SimHei" panose="02010609060101010101" pitchFamily="49" charset="-122"/>
              </a:rPr>
              <a:t>期</a:t>
            </a:r>
            <a:r>
              <a:rPr lang="en-US" altLang="zh-TW" sz="1600" dirty="0">
                <a:ea typeface="SimHei" panose="02010609060101010101" pitchFamily="49" charset="-122"/>
              </a:rPr>
              <a:t>——“</a:t>
            </a:r>
            <a:r>
              <a:rPr lang="zh-TW" altLang="en-US" sz="1600" dirty="0">
                <a:ea typeface="SimHei" panose="02010609060101010101" pitchFamily="49" charset="-122"/>
              </a:rPr>
              <a:t>接诉即办”机制下的农村违法建设问题分类研究报告</a:t>
            </a:r>
            <a:r>
              <a:rPr lang="en-US" altLang="zh-TW" sz="1600" dirty="0">
                <a:ea typeface="SimHei" panose="02010609060101010101" pitchFamily="49" charset="-122"/>
              </a:rPr>
              <a:t>》(2020</a:t>
            </a:r>
            <a:r>
              <a:rPr lang="zh-TW" altLang="en-US" sz="1600" dirty="0">
                <a:ea typeface="SimHei" panose="02010609060101010101" pitchFamily="49" charset="-122"/>
              </a:rPr>
              <a:t>年</a:t>
            </a:r>
            <a:r>
              <a:rPr lang="en-US" altLang="zh-TW" sz="1600" dirty="0">
                <a:ea typeface="SimHei" panose="02010609060101010101" pitchFamily="49" charset="-122"/>
              </a:rPr>
              <a:t>12</a:t>
            </a:r>
            <a:r>
              <a:rPr lang="zh-TW" altLang="en-US" sz="1600" dirty="0">
                <a:ea typeface="SimHei" panose="02010609060101010101" pitchFamily="49" charset="-122"/>
              </a:rPr>
              <a:t>月</a:t>
            </a:r>
            <a:r>
              <a:rPr lang="en-US" altLang="zh-TW" sz="1600" dirty="0">
                <a:ea typeface="SimHei" panose="02010609060101010101" pitchFamily="49" charset="-122"/>
              </a:rPr>
              <a:t>10</a:t>
            </a:r>
            <a:r>
              <a:rPr lang="zh-TW" altLang="en-US" sz="1600" dirty="0">
                <a:ea typeface="SimHei" panose="02010609060101010101" pitchFamily="49" charset="-122"/>
              </a:rPr>
              <a:t>日</a:t>
            </a:r>
            <a:r>
              <a:rPr lang="en-US" altLang="zh-TW" sz="1600" dirty="0">
                <a:ea typeface="SimHei" panose="02010609060101010101" pitchFamily="49" charset="-122"/>
              </a:rPr>
              <a:t>)</a:t>
            </a:r>
            <a:br>
              <a:rPr lang="en-US" altLang="zh-TW" sz="1600" dirty="0">
                <a:ea typeface="SimHei" panose="02010609060101010101" pitchFamily="49" charset="-122"/>
              </a:rPr>
            </a:br>
            <a:r>
              <a:rPr lang="zh-TW" altLang="en-US" sz="1600" dirty="0">
                <a:ea typeface="SimHei" panose="02010609060101010101" pitchFamily="49" charset="-122"/>
              </a:rPr>
              <a:t>获</a:t>
            </a:r>
            <a:r>
              <a:rPr lang="zh-TW" altLang="en-US" sz="1600" b="1" dirty="0">
                <a:solidFill>
                  <a:srgbClr val="C15134"/>
                </a:solidFill>
                <a:ea typeface="SimHei" panose="02010609060101010101" pitchFamily="49" charset="-122"/>
              </a:rPr>
              <a:t>北京市委副书记、市长</a:t>
            </a:r>
            <a:r>
              <a:rPr lang="zh-TW" altLang="en-US" sz="1600" dirty="0">
                <a:ea typeface="SimHei" panose="02010609060101010101" pitchFamily="49" charset="-122"/>
              </a:rPr>
              <a:t>陈吉宁肯定性批示</a:t>
            </a:r>
            <a:endParaRPr lang="en-US" altLang="zh-TW" sz="1600" dirty="0">
              <a:ea typeface="SimHei" panose="02010609060101010101" pitchFamily="49" charset="-122"/>
            </a:endParaRPr>
          </a:p>
          <a:p>
            <a:pPr marL="285750" indent="-285750">
              <a:buFont typeface="Arial" panose="020B0604020202020204" pitchFamily="34" charset="0"/>
              <a:buChar char="•"/>
            </a:pPr>
            <a:endParaRPr lang="zh-TW" altLang="en-US" sz="1600" dirty="0">
              <a:ea typeface="SimHei" panose="02010609060101010101" pitchFamily="49" charset="-122"/>
            </a:endParaRPr>
          </a:p>
          <a:p>
            <a:pPr marL="285750" indent="-285750">
              <a:buFont typeface="Arial" panose="020B0604020202020204" pitchFamily="34" charset="0"/>
              <a:buChar char="•"/>
            </a:pPr>
            <a:r>
              <a:rPr lang="en-US" altLang="zh-TW" sz="1600" dirty="0">
                <a:ea typeface="SimHei" panose="02010609060101010101" pitchFamily="49" charset="-122"/>
              </a:rPr>
              <a:t>《</a:t>
            </a:r>
            <a:r>
              <a:rPr lang="zh-TW" altLang="en-US" sz="1600" dirty="0">
                <a:ea typeface="SimHei" panose="02010609060101010101" pitchFamily="49" charset="-122"/>
              </a:rPr>
              <a:t>北京市违法建设问题报告第</a:t>
            </a:r>
            <a:r>
              <a:rPr lang="en-US" altLang="zh-TW" sz="1600" dirty="0">
                <a:ea typeface="SimHei" panose="02010609060101010101" pitchFamily="49" charset="-122"/>
              </a:rPr>
              <a:t>3</a:t>
            </a:r>
            <a:r>
              <a:rPr lang="zh-TW" altLang="en-US" sz="1600" dirty="0">
                <a:ea typeface="SimHei" panose="02010609060101010101" pitchFamily="49" charset="-122"/>
              </a:rPr>
              <a:t>期</a:t>
            </a:r>
            <a:r>
              <a:rPr lang="en-US" altLang="zh-TW" sz="1600" dirty="0">
                <a:ea typeface="SimHei" panose="02010609060101010101" pitchFamily="49" charset="-122"/>
              </a:rPr>
              <a:t>——“</a:t>
            </a:r>
            <a:r>
              <a:rPr lang="zh-TW" altLang="en-US" sz="1600" dirty="0">
                <a:ea typeface="SimHei" panose="02010609060101010101" pitchFamily="49" charset="-122"/>
              </a:rPr>
              <a:t>接诉即办”机制下违法建设属实工单精准分类与成因诊断研究报告</a:t>
            </a:r>
            <a:r>
              <a:rPr lang="en-US" altLang="zh-TW" sz="1600" dirty="0">
                <a:ea typeface="SimHei" panose="02010609060101010101" pitchFamily="49" charset="-122"/>
              </a:rPr>
              <a:t>》</a:t>
            </a:r>
            <a:r>
              <a:rPr lang="zh-TW" altLang="en-US" sz="1600" dirty="0">
                <a:ea typeface="SimHei" panose="02010609060101010101" pitchFamily="49" charset="-122"/>
              </a:rPr>
              <a:t>（</a:t>
            </a:r>
            <a:r>
              <a:rPr lang="en-US" altLang="zh-TW" sz="1600" dirty="0">
                <a:ea typeface="SimHei" panose="02010609060101010101" pitchFamily="49" charset="-122"/>
              </a:rPr>
              <a:t>2021</a:t>
            </a:r>
            <a:r>
              <a:rPr lang="zh-TW" altLang="en-US" sz="1600" dirty="0">
                <a:ea typeface="SimHei" panose="02010609060101010101" pitchFamily="49" charset="-122"/>
              </a:rPr>
              <a:t>年</a:t>
            </a:r>
            <a:r>
              <a:rPr lang="en-US" altLang="zh-TW" sz="1600" dirty="0">
                <a:ea typeface="SimHei" panose="02010609060101010101" pitchFamily="49" charset="-122"/>
              </a:rPr>
              <a:t>8</a:t>
            </a:r>
            <a:r>
              <a:rPr lang="zh-TW" altLang="en-US" sz="1600" dirty="0">
                <a:ea typeface="SimHei" panose="02010609060101010101" pitchFamily="49" charset="-122"/>
              </a:rPr>
              <a:t>月</a:t>
            </a:r>
            <a:r>
              <a:rPr lang="en-US" altLang="zh-TW" sz="1600" dirty="0">
                <a:ea typeface="SimHei" panose="02010609060101010101" pitchFamily="49" charset="-122"/>
              </a:rPr>
              <a:t>20</a:t>
            </a:r>
            <a:r>
              <a:rPr lang="zh-TW" altLang="en-US" sz="1600" dirty="0">
                <a:ea typeface="SimHei" panose="02010609060101010101" pitchFamily="49" charset="-122"/>
              </a:rPr>
              <a:t>日）</a:t>
            </a:r>
            <a:br>
              <a:rPr lang="zh-TW" altLang="en-US" sz="1600" dirty="0">
                <a:ea typeface="SimHei" panose="02010609060101010101" pitchFamily="49" charset="-122"/>
              </a:rPr>
            </a:br>
            <a:r>
              <a:rPr lang="zh-TW" altLang="en-US" sz="1600" dirty="0">
                <a:ea typeface="SimHei" panose="02010609060101010101" pitchFamily="49" charset="-122"/>
              </a:rPr>
              <a:t>获</a:t>
            </a:r>
            <a:r>
              <a:rPr lang="zh-TW" altLang="en-US" sz="1600" b="1" dirty="0">
                <a:solidFill>
                  <a:srgbClr val="C15134"/>
                </a:solidFill>
                <a:ea typeface="SimHei" panose="02010609060101010101" pitchFamily="49" charset="-122"/>
              </a:rPr>
              <a:t>中央政治局委员、北京市委书记</a:t>
            </a:r>
            <a:r>
              <a:rPr lang="zh-TW" altLang="en-US" sz="1600" dirty="0">
                <a:ea typeface="SimHei" panose="02010609060101010101" pitchFamily="49" charset="-122"/>
              </a:rPr>
              <a:t>蔡奇肯定性批示</a:t>
            </a:r>
            <a:endParaRPr lang="en-US" altLang="zh-TW" sz="1600" dirty="0">
              <a:ea typeface="SimHei" panose="02010609060101010101" pitchFamily="49" charset="-122"/>
            </a:endParaRPr>
          </a:p>
          <a:p>
            <a:pPr marL="285750" indent="-285750">
              <a:buFont typeface="Arial" panose="020B0604020202020204" pitchFamily="34" charset="0"/>
              <a:buChar char="•"/>
            </a:pPr>
            <a:endParaRPr lang="zh-TW" altLang="en-US" sz="1600" dirty="0">
              <a:ea typeface="SimHei" panose="02010609060101010101" pitchFamily="49" charset="-122"/>
            </a:endParaRPr>
          </a:p>
          <a:p>
            <a:pPr marL="285750" indent="-285750">
              <a:buFont typeface="Arial" panose="020B0604020202020204" pitchFamily="34" charset="0"/>
              <a:buChar char="•"/>
            </a:pPr>
            <a:r>
              <a:rPr lang="en-US" altLang="zh-TW" sz="1600" dirty="0">
                <a:ea typeface="SimHei" panose="02010609060101010101" pitchFamily="49" charset="-122"/>
              </a:rPr>
              <a:t>《</a:t>
            </a:r>
            <a:r>
              <a:rPr lang="zh-TW" altLang="en-US" sz="1600" dirty="0">
                <a:ea typeface="SimHei" panose="02010609060101010101" pitchFamily="49" charset="-122"/>
              </a:rPr>
              <a:t>北京市违法建设问题报告第</a:t>
            </a:r>
            <a:r>
              <a:rPr lang="en-US" altLang="zh-TW" sz="1600" dirty="0">
                <a:ea typeface="SimHei" panose="02010609060101010101" pitchFamily="49" charset="-122"/>
              </a:rPr>
              <a:t>4</a:t>
            </a:r>
            <a:r>
              <a:rPr lang="zh-TW" altLang="en-US" sz="1600" dirty="0">
                <a:ea typeface="SimHei" panose="02010609060101010101" pitchFamily="49" charset="-122"/>
              </a:rPr>
              <a:t>期</a:t>
            </a:r>
            <a:r>
              <a:rPr lang="en-US" altLang="zh-TW" sz="1600" dirty="0">
                <a:ea typeface="SimHei" panose="02010609060101010101" pitchFamily="49" charset="-122"/>
              </a:rPr>
              <a:t>——“</a:t>
            </a:r>
            <a:r>
              <a:rPr lang="zh-TW" altLang="en-US" sz="1600" dirty="0">
                <a:ea typeface="SimHei" panose="02010609060101010101" pitchFamily="49" charset="-122"/>
              </a:rPr>
              <a:t>接诉即办”机制下核心区平房院落违建类诉求精准分类与治理路径研究</a:t>
            </a:r>
            <a:r>
              <a:rPr lang="en-US" altLang="zh-TW" sz="1600" dirty="0">
                <a:ea typeface="SimHei" panose="02010609060101010101" pitchFamily="49" charset="-122"/>
              </a:rPr>
              <a:t>——</a:t>
            </a:r>
            <a:r>
              <a:rPr lang="zh-TW" altLang="en-US" sz="1600" dirty="0">
                <a:ea typeface="SimHei" panose="02010609060101010101" pitchFamily="49" charset="-122"/>
              </a:rPr>
              <a:t>以什刹海地区为例</a:t>
            </a:r>
            <a:r>
              <a:rPr lang="en-US" altLang="zh-TW" sz="1600" dirty="0">
                <a:ea typeface="SimHei" panose="02010609060101010101" pitchFamily="49" charset="-122"/>
              </a:rPr>
              <a:t>》</a:t>
            </a:r>
            <a:r>
              <a:rPr lang="zh-TW" altLang="en-US" sz="1600" dirty="0">
                <a:ea typeface="SimHei" panose="02010609060101010101" pitchFamily="49" charset="-122"/>
              </a:rPr>
              <a:t>（</a:t>
            </a:r>
            <a:r>
              <a:rPr lang="en-US" altLang="zh-TW" sz="1600" dirty="0">
                <a:ea typeface="SimHei" panose="02010609060101010101" pitchFamily="49" charset="-122"/>
              </a:rPr>
              <a:t>2022</a:t>
            </a:r>
            <a:r>
              <a:rPr lang="zh-TW" altLang="en-US" sz="1600" dirty="0">
                <a:ea typeface="SimHei" panose="02010609060101010101" pitchFamily="49" charset="-122"/>
              </a:rPr>
              <a:t>年</a:t>
            </a:r>
            <a:r>
              <a:rPr lang="en-US" altLang="zh-TW" sz="1600" dirty="0">
                <a:ea typeface="SimHei" panose="02010609060101010101" pitchFamily="49" charset="-122"/>
              </a:rPr>
              <a:t>1</a:t>
            </a:r>
            <a:r>
              <a:rPr lang="zh-TW" altLang="en-US" sz="1600" dirty="0">
                <a:ea typeface="SimHei" panose="02010609060101010101" pitchFamily="49" charset="-122"/>
              </a:rPr>
              <a:t>月</a:t>
            </a:r>
            <a:r>
              <a:rPr lang="en-US" altLang="zh-TW" sz="1600" dirty="0">
                <a:ea typeface="SimHei" panose="02010609060101010101" pitchFamily="49" charset="-122"/>
              </a:rPr>
              <a:t>30</a:t>
            </a:r>
            <a:r>
              <a:rPr lang="zh-TW" altLang="en-US" sz="1600" dirty="0">
                <a:ea typeface="SimHei" panose="02010609060101010101" pitchFamily="49" charset="-122"/>
              </a:rPr>
              <a:t>日）获</a:t>
            </a:r>
            <a:r>
              <a:rPr lang="zh-TW" altLang="en-US" sz="1600" b="1" dirty="0">
                <a:solidFill>
                  <a:srgbClr val="C15134"/>
                </a:solidFill>
                <a:ea typeface="SimHei" panose="02010609060101010101" pitchFamily="49" charset="-122"/>
              </a:rPr>
              <a:t>北京市副市长</a:t>
            </a:r>
            <a:r>
              <a:rPr lang="zh-TW" altLang="en-US" sz="1600" dirty="0">
                <a:ea typeface="SimHei" panose="02010609060101010101" pitchFamily="49" charset="-122"/>
              </a:rPr>
              <a:t>隋振江肯定性批示</a:t>
            </a:r>
          </a:p>
        </p:txBody>
      </p:sp>
      <p:pic>
        <p:nvPicPr>
          <p:cNvPr id="2" name="圖片 1">
            <a:extLst>
              <a:ext uri="{FF2B5EF4-FFF2-40B4-BE49-F238E27FC236}">
                <a16:creationId xmlns:a16="http://schemas.microsoft.com/office/drawing/2014/main" id="{0F286FD1-D1FF-9502-22D0-82A991ABD567}"/>
              </a:ext>
            </a:extLst>
          </p:cNvPr>
          <p:cNvPicPr>
            <a:picLocks noChangeAspect="1"/>
          </p:cNvPicPr>
          <p:nvPr/>
        </p:nvPicPr>
        <p:blipFill>
          <a:blip r:embed="rId3"/>
          <a:stretch>
            <a:fillRect/>
          </a:stretch>
        </p:blipFill>
        <p:spPr>
          <a:xfrm>
            <a:off x="6501104" y="802676"/>
            <a:ext cx="5262581" cy="5111750"/>
          </a:xfrm>
          <a:prstGeom prst="rect">
            <a:avLst/>
          </a:prstGeom>
        </p:spPr>
      </p:pic>
      <p:grpSp>
        <p:nvGrpSpPr>
          <p:cNvPr id="8" name="群組 7">
            <a:extLst>
              <a:ext uri="{FF2B5EF4-FFF2-40B4-BE49-F238E27FC236}">
                <a16:creationId xmlns:a16="http://schemas.microsoft.com/office/drawing/2014/main" id="{DCC9B2B0-3A60-0C88-563A-81F4DC418653}"/>
              </a:ext>
            </a:extLst>
          </p:cNvPr>
          <p:cNvGrpSpPr/>
          <p:nvPr/>
        </p:nvGrpSpPr>
        <p:grpSpPr>
          <a:xfrm>
            <a:off x="-218458" y="11270"/>
            <a:ext cx="12410458" cy="423434"/>
            <a:chOff x="-218458" y="0"/>
            <a:chExt cx="12410458" cy="423434"/>
          </a:xfrm>
        </p:grpSpPr>
        <p:sp>
          <p:nvSpPr>
            <p:cNvPr id="9" name="矩形 8">
              <a:extLst>
                <a:ext uri="{FF2B5EF4-FFF2-40B4-BE49-F238E27FC236}">
                  <a16:creationId xmlns:a16="http://schemas.microsoft.com/office/drawing/2014/main" id="{E1AA4209-9DF4-2A66-33B3-150950EF24E3}"/>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文字方塊 9">
              <a:extLst>
                <a:ext uri="{FF2B5EF4-FFF2-40B4-BE49-F238E27FC236}">
                  <a16:creationId xmlns:a16="http://schemas.microsoft.com/office/drawing/2014/main" id="{99BFFF1F-5B7D-2809-1168-09275E9808B9}"/>
                </a:ext>
              </a:extLst>
            </p:cNvPr>
            <p:cNvSpPr txBox="1"/>
            <p:nvPr/>
          </p:nvSpPr>
          <p:spPr>
            <a:xfrm>
              <a:off x="-218458" y="23324"/>
              <a:ext cx="2275858"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社会影响力</a:t>
              </a:r>
            </a:p>
          </p:txBody>
        </p:sp>
      </p:grpSp>
      <p:grpSp>
        <p:nvGrpSpPr>
          <p:cNvPr id="11" name="群組 10">
            <a:extLst>
              <a:ext uri="{FF2B5EF4-FFF2-40B4-BE49-F238E27FC236}">
                <a16:creationId xmlns:a16="http://schemas.microsoft.com/office/drawing/2014/main" id="{39F773B6-CBAE-1097-EB41-56EE9EA7DD3A}"/>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019C8171-8CA5-2FC0-472D-677F6B15F870}"/>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844153D0-2D03-30AE-052C-2BF15F2AACBD}"/>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9</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208194BA-2A72-5256-5074-174CBE7F0C02}"/>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1850D3C5-5842-C169-E872-941AD9B90AD9}"/>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4134244394"/>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2058</TotalTime>
  <Words>1951</Words>
  <Application>Microsoft Office PowerPoint</Application>
  <PresentationFormat>宽屏</PresentationFormat>
  <Paragraphs>302</Paragraphs>
  <Slides>13</Slides>
  <Notes>5</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13</vt:i4>
      </vt:variant>
    </vt:vector>
  </HeadingPairs>
  <TitlesOfParts>
    <vt:vector size="20" baseType="lpstr">
      <vt:lpstr>Calibri</vt:lpstr>
      <vt:lpstr>Arial</vt:lpstr>
      <vt:lpstr>Hei</vt:lpstr>
      <vt:lpstr>Calibri Light</vt:lpstr>
      <vt:lpstr>Times</vt:lpstr>
      <vt:lpstr>SimHei</vt:lpstr>
      <vt:lpstr>Office 佈景主題</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Yufei Sun</dc:creator>
  <cp:lastModifiedBy>Hu Yue</cp:lastModifiedBy>
  <cp:revision>33</cp:revision>
  <dcterms:created xsi:type="dcterms:W3CDTF">2022-04-18T06:27:47Z</dcterms:created>
  <dcterms:modified xsi:type="dcterms:W3CDTF">2022-04-26T01:15:25Z</dcterms:modified>
</cp:coreProperties>
</file>

<file path=docProps/thumbnail.jpeg>
</file>